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610224-FA13-44B2-B89B-18BFE31E46FA}" type="datetimeFigureOut">
              <a:rPr lang="en-US" smtClean="0"/>
              <a:pPr/>
              <a:t>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A9B514-6818-4240-A8F5-2150A52DCDD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BCD934-71D3-433E-99DD-210150C9EFE5}" type="datetime1">
              <a:rPr lang="en-US" smtClean="0"/>
              <a:pPr/>
              <a:t>2/6/2012</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E5CDE-EC1F-4CBA-9FE4-1AE3B0867308}" type="datetime1">
              <a:rPr lang="en-US" smtClean="0"/>
              <a:pPr/>
              <a:t>2/6/2012</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BC3A0-D2B3-4262-A74B-1A595680EA42}" type="datetime1">
              <a:rPr lang="en-US" smtClean="0"/>
              <a:pPr/>
              <a:t>2/6/2012</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C1E2ED-E2E6-4523-9FEE-06313FE8C1F3}" type="datetime1">
              <a:rPr lang="en-US" smtClean="0"/>
              <a:pPr/>
              <a:t>2/6/2012</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DD391-B5D0-47B0-A27C-7B58DE475903}" type="datetime1">
              <a:rPr lang="en-US" smtClean="0"/>
              <a:pPr/>
              <a:t>2/6/2012</a:t>
            </a:fld>
            <a:endParaRPr lang="en-US"/>
          </a:p>
        </p:txBody>
      </p:sp>
      <p:sp>
        <p:nvSpPr>
          <p:cNvPr id="5" name="Footer Placeholder 4"/>
          <p:cNvSpPr>
            <a:spLocks noGrp="1"/>
          </p:cNvSpPr>
          <p:nvPr>
            <p:ph type="ftr" sz="quarter" idx="11"/>
          </p:nvPr>
        </p:nvSpPr>
        <p:spPr/>
        <p:txBody>
          <a:bodyPr/>
          <a:lstStyle/>
          <a:p>
            <a:r>
              <a:rPr lang="da-DK" smtClean="0"/>
              <a:t>Prof Dr Z. A. Siddiqi</a:t>
            </a:r>
            <a:endParaRPr lang="en-US"/>
          </a:p>
        </p:txBody>
      </p:sp>
      <p:sp>
        <p:nvSpPr>
          <p:cNvPr id="6" name="Slide Number Placeholder 5"/>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C8CAE2-527D-440D-8E60-BEBC208440BC}" type="datetime1">
              <a:rPr lang="en-US" smtClean="0"/>
              <a:pPr/>
              <a:t>2/6/2012</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
        <p:nvSpPr>
          <p:cNvPr id="7" name="Slide Number Placeholder 6"/>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DCD272-E6AC-4071-928A-536FA178AA43}" type="datetime1">
              <a:rPr lang="en-US" smtClean="0"/>
              <a:pPr/>
              <a:t>2/6/2012</a:t>
            </a:fld>
            <a:endParaRPr lang="en-US"/>
          </a:p>
        </p:txBody>
      </p:sp>
      <p:sp>
        <p:nvSpPr>
          <p:cNvPr id="8" name="Footer Placeholder 7"/>
          <p:cNvSpPr>
            <a:spLocks noGrp="1"/>
          </p:cNvSpPr>
          <p:nvPr>
            <p:ph type="ftr" sz="quarter" idx="11"/>
          </p:nvPr>
        </p:nvSpPr>
        <p:spPr/>
        <p:txBody>
          <a:bodyPr/>
          <a:lstStyle/>
          <a:p>
            <a:r>
              <a:rPr lang="da-DK" smtClean="0"/>
              <a:t>Prof Dr Z. A. Siddiqi</a:t>
            </a:r>
            <a:endParaRPr lang="en-US"/>
          </a:p>
        </p:txBody>
      </p:sp>
      <p:sp>
        <p:nvSpPr>
          <p:cNvPr id="9" name="Slide Number Placeholder 8"/>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D5862-598D-41AB-9D20-38CB8778D389}" type="datetime1">
              <a:rPr lang="en-US" smtClean="0"/>
              <a:pPr/>
              <a:t>2/6/2012</a:t>
            </a:fld>
            <a:endParaRPr lang="en-US"/>
          </a:p>
        </p:txBody>
      </p:sp>
      <p:sp>
        <p:nvSpPr>
          <p:cNvPr id="4" name="Footer Placeholder 3"/>
          <p:cNvSpPr>
            <a:spLocks noGrp="1"/>
          </p:cNvSpPr>
          <p:nvPr>
            <p:ph type="ftr" sz="quarter" idx="11"/>
          </p:nvPr>
        </p:nvSpPr>
        <p:spPr/>
        <p:txBody>
          <a:bodyPr/>
          <a:lstStyle/>
          <a:p>
            <a:r>
              <a:rPr lang="da-DK" smtClean="0"/>
              <a:t>Prof Dr Z. A. Siddiqi</a:t>
            </a:r>
            <a:endParaRPr lang="en-US"/>
          </a:p>
        </p:txBody>
      </p:sp>
      <p:sp>
        <p:nvSpPr>
          <p:cNvPr id="5" name="Slide Number Placeholder 4"/>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2C29F-706A-4D7F-BF19-100F44745B11}" type="datetime1">
              <a:rPr lang="en-US" smtClean="0"/>
              <a:pPr/>
              <a:t>2/6/2012</a:t>
            </a:fld>
            <a:endParaRPr lang="en-US"/>
          </a:p>
        </p:txBody>
      </p:sp>
      <p:sp>
        <p:nvSpPr>
          <p:cNvPr id="3" name="Footer Placeholder 2"/>
          <p:cNvSpPr>
            <a:spLocks noGrp="1"/>
          </p:cNvSpPr>
          <p:nvPr>
            <p:ph type="ftr" sz="quarter" idx="11"/>
          </p:nvPr>
        </p:nvSpPr>
        <p:spPr/>
        <p:txBody>
          <a:bodyPr/>
          <a:lstStyle/>
          <a:p>
            <a:r>
              <a:rPr lang="da-DK" smtClean="0"/>
              <a:t>Prof Dr Z. A. Siddiqi</a:t>
            </a:r>
            <a:endParaRPr lang="en-US"/>
          </a:p>
        </p:txBody>
      </p:sp>
      <p:sp>
        <p:nvSpPr>
          <p:cNvPr id="4" name="Slide Number Placeholder 3"/>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9860F-BE0B-4FB5-8AB0-E4A10B24AB5D}" type="datetime1">
              <a:rPr lang="en-US" smtClean="0"/>
              <a:pPr/>
              <a:t>2/6/2012</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
        <p:nvSpPr>
          <p:cNvPr id="7" name="Slide Number Placeholder 6"/>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61E0E-5CDD-482E-8D75-AB4566D2E91E}" type="datetime1">
              <a:rPr lang="en-US" smtClean="0"/>
              <a:pPr/>
              <a:t>2/6/2012</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
        <p:nvSpPr>
          <p:cNvPr id="7" name="Slide Number Placeholder 6"/>
          <p:cNvSpPr>
            <a:spLocks noGrp="1"/>
          </p:cNvSpPr>
          <p:nvPr>
            <p:ph type="sldNum" sz="quarter" idx="12"/>
          </p:nvPr>
        </p:nvSpPr>
        <p:spPr/>
        <p:txBody>
          <a:bodyPr/>
          <a:lstStyle/>
          <a:p>
            <a:fld id="{A12CA1A4-B3EB-4EC0-922D-655B6ECFCA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C5581-996D-4B48-ACFD-815559EEF199}" type="datetime1">
              <a:rPr lang="en-US" smtClean="0"/>
              <a:pPr/>
              <a:t>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Prof Dr Z. A. Siddiqi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CA1A4-B3EB-4EC0-922D-655B6ECFCA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81000"/>
            <a:ext cx="7772400" cy="1470025"/>
          </a:xfrm>
        </p:spPr>
        <p:txBody>
          <a:bodyPr/>
          <a:lstStyle/>
          <a:p>
            <a:r>
              <a:rPr lang="en-US" dirty="0" smtClean="0">
                <a:solidFill>
                  <a:schemeClr val="bg1"/>
                </a:solidFill>
                <a:latin typeface="Times New Roman" pitchFamily="18" charset="0"/>
                <a:cs typeface="Times New Roman" pitchFamily="18" charset="0"/>
              </a:rPr>
              <a:t>DESIGN OF TRUSS ROOF</a:t>
            </a:r>
            <a:endParaRPr lang="en-US" dirty="0">
              <a:solidFill>
                <a:schemeClr val="bg1"/>
              </a:solidFill>
              <a:latin typeface="Times New Roman" pitchFamily="18" charset="0"/>
              <a:cs typeface="Times New Roman" pitchFamily="18" charset="0"/>
            </a:endParaRPr>
          </a:p>
        </p:txBody>
      </p:sp>
      <p:sp>
        <p:nvSpPr>
          <p:cNvPr id="5" name="Rectangle 2"/>
          <p:cNvSpPr txBox="1">
            <a:spLocks noChangeArrowheads="1"/>
          </p:cNvSpPr>
          <p:nvPr/>
        </p:nvSpPr>
        <p:spPr bwMode="auto">
          <a:xfrm>
            <a:off x="3733800" y="1524000"/>
            <a:ext cx="14478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0" cap="none" spc="0" normalizeH="0" baseline="0" noProof="0" dirty="0" smtClean="0">
                <a:ln>
                  <a:noFill/>
                </a:ln>
                <a:solidFill>
                  <a:srgbClr val="002060"/>
                </a:solidFill>
                <a:effectLst/>
                <a:uLnTx/>
                <a:uFillTx/>
                <a:latin typeface="Garamond" pitchFamily="18" charset="0"/>
                <a:ea typeface="+mj-ea"/>
                <a:cs typeface="+mj-cs"/>
              </a:rPr>
              <a:t>Chapter 7</a:t>
            </a:r>
            <a:endParaRPr kumimoji="0" lang="en-US" sz="4800" b="0" i="0" u="sng" strike="noStrike" kern="0" cap="none" spc="0" normalizeH="0" baseline="0" noProof="0" dirty="0" smtClean="0">
              <a:ln>
                <a:noFill/>
              </a:ln>
              <a:solidFill>
                <a:srgbClr val="002060"/>
              </a:solidFill>
              <a:effectLst/>
              <a:uLnTx/>
              <a:uFillTx/>
              <a:latin typeface="Garamond" pitchFamily="18" charset="0"/>
              <a:ea typeface="+mj-ea"/>
              <a:cs typeface="+mj-cs"/>
            </a:endParaRPr>
          </a:p>
        </p:txBody>
      </p:sp>
      <p:pic>
        <p:nvPicPr>
          <p:cNvPr id="6" name="Picture 2" descr="D:\Design of Steel Structures\pic\My Pictures\truss_rite.jpg"/>
          <p:cNvPicPr>
            <a:picLocks noChangeAspect="1" noChangeArrowheads="1"/>
          </p:cNvPicPr>
          <p:nvPr/>
        </p:nvPicPr>
        <p:blipFill>
          <a:blip r:embed="rId2"/>
          <a:srcRect/>
          <a:stretch>
            <a:fillRect/>
          </a:stretch>
        </p:blipFill>
        <p:spPr bwMode="auto">
          <a:xfrm>
            <a:off x="2209800" y="2819400"/>
            <a:ext cx="4762500" cy="3114675"/>
          </a:xfrm>
          <a:prstGeom prst="rect">
            <a:avLst/>
          </a:prstGeom>
          <a:ln>
            <a:noFill/>
          </a:ln>
          <a:effectLst>
            <a:softEdge rad="112500"/>
          </a:effectLst>
        </p:spPr>
      </p:pic>
      <p:sp>
        <p:nvSpPr>
          <p:cNvPr id="7" name="TextBox 6"/>
          <p:cNvSpPr txBox="1"/>
          <p:nvPr/>
        </p:nvSpPr>
        <p:spPr>
          <a:xfrm>
            <a:off x="2389341" y="6183868"/>
            <a:ext cx="4468659" cy="369332"/>
          </a:xfrm>
          <a:prstGeom prst="rect">
            <a:avLst/>
          </a:prstGeom>
          <a:noFill/>
        </p:spPr>
        <p:txBody>
          <a:bodyPr wrap="none" rtlCol="0">
            <a:spAutoFit/>
          </a:bodyPr>
          <a:lstStyle/>
          <a:p>
            <a:r>
              <a:rPr lang="en-US" dirty="0" smtClean="0">
                <a:solidFill>
                  <a:schemeClr val="bg1"/>
                </a:solidFill>
                <a:latin typeface="Garamond" pitchFamily="18" charset="0"/>
              </a:rPr>
              <a:t>University of Engineering &amp; Technology, Taxila</a:t>
            </a:r>
            <a:endParaRPr lang="en-US" dirty="0">
              <a:solidFill>
                <a:schemeClr val="bg1"/>
              </a:solidFill>
              <a:latin typeface="Garamond" pitchFamily="18" charset="0"/>
            </a:endParaRPr>
          </a:p>
        </p:txBody>
      </p:sp>
      <p:sp>
        <p:nvSpPr>
          <p:cNvPr id="8" name="Slide Number Placeholder 7"/>
          <p:cNvSpPr>
            <a:spLocks noGrp="1"/>
          </p:cNvSpPr>
          <p:nvPr>
            <p:ph type="sldNum" sz="quarter" idx="12"/>
          </p:nvPr>
        </p:nvSpPr>
        <p:spPr/>
        <p:txBody>
          <a:bodyPr/>
          <a:lstStyle/>
          <a:p>
            <a:fld id="{A12CA1A4-B3EB-4EC0-922D-655B6ECFCAD6}" type="slidenum">
              <a:rPr lang="en-US" smtClean="0"/>
              <a:pPr/>
              <a:t>1</a:t>
            </a:fld>
            <a:endParaRPr lang="en-US"/>
          </a:p>
        </p:txBody>
      </p:sp>
      <p:sp>
        <p:nvSpPr>
          <p:cNvPr id="9" name="Footer Placeholder 8"/>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3200" b="1" i="0" strike="noStrike" kern="1200" cap="none" spc="0" normalizeH="0" baseline="0" noProof="0" dirty="0" smtClean="0">
                <a:ln>
                  <a:noFill/>
                </a:ln>
                <a:solidFill>
                  <a:srgbClr val="002060"/>
                </a:solidFill>
                <a:effectLst/>
                <a:uLnTx/>
                <a:uFillTx/>
                <a:latin typeface="Times New Roman" pitchFamily="18" charset="0"/>
                <a:ea typeface="+mn-ea"/>
                <a:cs typeface="+mn-cs"/>
              </a:rPr>
              <a:t>Wind Load</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Windward side – face towards wind</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Leeward side – face opposite to wind </a:t>
            </a:r>
          </a:p>
        </p:txBody>
      </p:sp>
      <p:grpSp>
        <p:nvGrpSpPr>
          <p:cNvPr id="20" name="Group 19"/>
          <p:cNvGrpSpPr/>
          <p:nvPr/>
        </p:nvGrpSpPr>
        <p:grpSpPr>
          <a:xfrm>
            <a:off x="3506836" y="3275806"/>
            <a:ext cx="2058988" cy="2515394"/>
            <a:chOff x="3506836" y="3275806"/>
            <a:chExt cx="2058988" cy="2515394"/>
          </a:xfrm>
        </p:grpSpPr>
        <p:cxnSp>
          <p:nvCxnSpPr>
            <p:cNvPr id="6" name="Straight Connector 5"/>
            <p:cNvCxnSpPr/>
            <p:nvPr/>
          </p:nvCxnSpPr>
          <p:spPr>
            <a:xfrm rot="5400000" flipH="1" flipV="1">
              <a:off x="2593627" y="4876403"/>
              <a:ext cx="1828006" cy="1588"/>
            </a:xfrm>
            <a:prstGeom prst="line">
              <a:avLst/>
            </a:prstGeom>
            <a:ln w="38100">
              <a:solidFill>
                <a:srgbClr val="002060"/>
              </a:solidFill>
            </a:ln>
            <a:effectLst>
              <a:outerShdw blurRad="76200" dir="18900000" sy="23000" kx="-1200000" algn="b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651424" y="4876006"/>
              <a:ext cx="1828006" cy="794"/>
            </a:xfrm>
            <a:prstGeom prst="line">
              <a:avLst/>
            </a:prstGeom>
            <a:ln w="38100">
              <a:solidFill>
                <a:srgbClr val="002060"/>
              </a:solidFill>
            </a:ln>
            <a:effectLst>
              <a:outerShdw blurRad="76200" dir="18900000" sy="23000" kx="-1200000" algn="b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507630" y="3275806"/>
              <a:ext cx="990600" cy="685800"/>
            </a:xfrm>
            <a:prstGeom prst="line">
              <a:avLst/>
            </a:prstGeom>
            <a:ln w="38100">
              <a:solidFill>
                <a:srgbClr val="002060"/>
              </a:solidFill>
            </a:ln>
            <a:effectLst>
              <a:outerShdw blurRad="76200" dir="18900000" sy="23000" kx="-1200000" algn="b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4498230" y="3275806"/>
              <a:ext cx="1066800" cy="685800"/>
            </a:xfrm>
            <a:prstGeom prst="line">
              <a:avLst/>
            </a:prstGeom>
            <a:ln w="38100">
              <a:solidFill>
                <a:srgbClr val="002060"/>
              </a:solidFill>
            </a:ln>
            <a:effectLst>
              <a:outerShdw blurRad="76200" dir="18900000" sy="23000" kx="-1200000" algn="b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grpSp>
      <p:sp>
        <p:nvSpPr>
          <p:cNvPr id="11" name="Arc 10"/>
          <p:cNvSpPr/>
          <p:nvPr/>
        </p:nvSpPr>
        <p:spPr>
          <a:xfrm>
            <a:off x="3811636" y="3733800"/>
            <a:ext cx="76200" cy="457200"/>
          </a:xfrm>
          <a:prstGeom prst="arc">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886200" y="3657600"/>
            <a:ext cx="304892" cy="369332"/>
          </a:xfrm>
          <a:prstGeom prst="rect">
            <a:avLst/>
          </a:prstGeom>
          <a:noFill/>
          <a:ln w="38100">
            <a:noFill/>
          </a:ln>
          <a:effectLst/>
        </p:spPr>
        <p:txBody>
          <a:bodyPr wrap="none" rtlCol="0">
            <a:spAutoFit/>
          </a:bodyPr>
          <a:lstStyle/>
          <a:p>
            <a:r>
              <a:rPr lang="el-GR" dirty="0" smtClean="0">
                <a:ln>
                  <a:solidFill>
                    <a:schemeClr val="bg1"/>
                  </a:solidFill>
                </a:ln>
                <a:solidFill>
                  <a:schemeClr val="bg1"/>
                </a:solidFill>
                <a:latin typeface="Times New Roman" pitchFamily="18" charset="0"/>
                <a:cs typeface="Times New Roman" pitchFamily="18" charset="0"/>
              </a:rPr>
              <a:t>θ</a:t>
            </a:r>
            <a:endParaRPr lang="en-US" dirty="0">
              <a:ln>
                <a:solidFill>
                  <a:schemeClr val="bg1"/>
                </a:solidFill>
              </a:ln>
              <a:solidFill>
                <a:schemeClr val="bg1"/>
              </a:solidFill>
              <a:latin typeface="Times New Roman" pitchFamily="18" charset="0"/>
              <a:cs typeface="Times New Roman" pitchFamily="18" charset="0"/>
            </a:endParaRPr>
          </a:p>
        </p:txBody>
      </p:sp>
      <p:cxnSp>
        <p:nvCxnSpPr>
          <p:cNvPr id="13" name="Straight Arrow Connector 12"/>
          <p:cNvCxnSpPr/>
          <p:nvPr/>
        </p:nvCxnSpPr>
        <p:spPr>
          <a:xfrm>
            <a:off x="2209800" y="4419600"/>
            <a:ext cx="91440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905000" y="4538246"/>
            <a:ext cx="1449436" cy="338554"/>
          </a:xfrm>
          <a:prstGeom prst="rect">
            <a:avLst/>
          </a:prstGeom>
          <a:noFill/>
          <a:ln w="38100">
            <a:noFill/>
          </a:ln>
          <a:effectLst/>
        </p:spPr>
        <p:txBody>
          <a:bodyPr wrap="none" rtlCol="0">
            <a:spAutoFit/>
          </a:bodyPr>
          <a:lstStyle/>
          <a:p>
            <a:r>
              <a:rPr lang="en-US" sz="1600" dirty="0" smtClean="0">
                <a:ln>
                  <a:solidFill>
                    <a:schemeClr val="bg1"/>
                  </a:solidFill>
                </a:ln>
                <a:solidFill>
                  <a:schemeClr val="bg1"/>
                </a:solidFill>
                <a:latin typeface="Times New Roman" pitchFamily="18" charset="0"/>
                <a:cs typeface="Times New Roman" pitchFamily="18" charset="0"/>
              </a:rPr>
              <a:t>Wind Direction</a:t>
            </a:r>
            <a:endParaRPr lang="en-US" sz="1600" dirty="0">
              <a:ln>
                <a:solidFill>
                  <a:schemeClr val="bg1"/>
                </a:solidFill>
              </a:ln>
              <a:solidFill>
                <a:schemeClr val="bg1"/>
              </a:solidFill>
              <a:latin typeface="Times New Roman" pitchFamily="18" charset="0"/>
              <a:cs typeface="Times New Roman" pitchFamily="18" charset="0"/>
            </a:endParaRPr>
          </a:p>
        </p:txBody>
      </p:sp>
      <p:sp>
        <p:nvSpPr>
          <p:cNvPr id="15" name="TextBox 14"/>
          <p:cNvSpPr txBox="1"/>
          <p:nvPr/>
        </p:nvSpPr>
        <p:spPr>
          <a:xfrm>
            <a:off x="3048000" y="3200400"/>
            <a:ext cx="1089529" cy="584775"/>
          </a:xfrm>
          <a:prstGeom prst="rect">
            <a:avLst/>
          </a:prstGeom>
          <a:noFill/>
          <a:ln w="38100">
            <a:noFill/>
          </a:ln>
          <a:effectLst/>
        </p:spPr>
        <p:txBody>
          <a:bodyPr wrap="none" rtlCol="0">
            <a:spAutoFit/>
          </a:bodyPr>
          <a:lstStyle/>
          <a:p>
            <a:r>
              <a:rPr lang="en-US" sz="1600" dirty="0" smtClean="0">
                <a:ln>
                  <a:solidFill>
                    <a:schemeClr val="bg1"/>
                  </a:solidFill>
                </a:ln>
                <a:solidFill>
                  <a:schemeClr val="bg1"/>
                </a:solidFill>
                <a:latin typeface="Times New Roman" pitchFamily="18" charset="0"/>
                <a:cs typeface="Times New Roman" pitchFamily="18" charset="0"/>
              </a:rPr>
              <a:t>Windward </a:t>
            </a:r>
          </a:p>
          <a:p>
            <a:r>
              <a:rPr lang="en-US" sz="1600" dirty="0" smtClean="0">
                <a:ln>
                  <a:solidFill>
                    <a:schemeClr val="bg1"/>
                  </a:solidFill>
                </a:ln>
                <a:solidFill>
                  <a:schemeClr val="bg1"/>
                </a:solidFill>
                <a:latin typeface="Times New Roman" pitchFamily="18" charset="0"/>
                <a:cs typeface="Times New Roman" pitchFamily="18" charset="0"/>
              </a:rPr>
              <a:t>side</a:t>
            </a:r>
            <a:endParaRPr lang="en-US" sz="1600" dirty="0">
              <a:ln>
                <a:solidFill>
                  <a:schemeClr val="bg1"/>
                </a:solidFill>
              </a:ln>
              <a:solidFill>
                <a:schemeClr val="bg1"/>
              </a:solidFill>
              <a:latin typeface="Times New Roman" pitchFamily="18" charset="0"/>
              <a:cs typeface="Times New Roman" pitchFamily="18" charset="0"/>
            </a:endParaRPr>
          </a:p>
        </p:txBody>
      </p:sp>
      <p:sp>
        <p:nvSpPr>
          <p:cNvPr id="16" name="TextBox 15"/>
          <p:cNvSpPr txBox="1"/>
          <p:nvPr/>
        </p:nvSpPr>
        <p:spPr>
          <a:xfrm>
            <a:off x="5029119" y="3200400"/>
            <a:ext cx="914481" cy="584775"/>
          </a:xfrm>
          <a:prstGeom prst="rect">
            <a:avLst/>
          </a:prstGeom>
          <a:noFill/>
          <a:ln w="38100">
            <a:noFill/>
          </a:ln>
          <a:effectLst/>
        </p:spPr>
        <p:txBody>
          <a:bodyPr wrap="none" rtlCol="0">
            <a:spAutoFit/>
          </a:bodyPr>
          <a:lstStyle/>
          <a:p>
            <a:r>
              <a:rPr lang="en-US" sz="1600" dirty="0" smtClean="0">
                <a:ln>
                  <a:solidFill>
                    <a:schemeClr val="bg1"/>
                  </a:solidFill>
                </a:ln>
                <a:solidFill>
                  <a:schemeClr val="bg1"/>
                </a:solidFill>
                <a:latin typeface="Times New Roman" pitchFamily="18" charset="0"/>
                <a:cs typeface="Times New Roman" pitchFamily="18" charset="0"/>
              </a:rPr>
              <a:t>Leeward</a:t>
            </a:r>
          </a:p>
          <a:p>
            <a:pPr algn="r"/>
            <a:r>
              <a:rPr lang="en-US" sz="1600" dirty="0" smtClean="0">
                <a:ln>
                  <a:solidFill>
                    <a:schemeClr val="bg1"/>
                  </a:solidFill>
                </a:ln>
                <a:solidFill>
                  <a:schemeClr val="bg1"/>
                </a:solidFill>
                <a:latin typeface="Times New Roman" pitchFamily="18" charset="0"/>
                <a:cs typeface="Times New Roman" pitchFamily="18" charset="0"/>
              </a:rPr>
              <a:t>side</a:t>
            </a:r>
            <a:endParaRPr lang="en-US" sz="1600" dirty="0">
              <a:ln>
                <a:solidFill>
                  <a:schemeClr val="bg1"/>
                </a:solidFill>
              </a:ln>
              <a:solidFill>
                <a:schemeClr val="bg1"/>
              </a:solidFill>
              <a:latin typeface="Times New Roman" pitchFamily="18" charset="0"/>
              <a:cs typeface="Times New Roman" pitchFamily="18" charset="0"/>
            </a:endParaRPr>
          </a:p>
        </p:txBody>
      </p:sp>
      <p:cxnSp>
        <p:nvCxnSpPr>
          <p:cNvPr id="17" name="Straight Connector 16"/>
          <p:cNvCxnSpPr/>
          <p:nvPr/>
        </p:nvCxnSpPr>
        <p:spPr>
          <a:xfrm>
            <a:off x="3506836" y="3962400"/>
            <a:ext cx="990600" cy="1588"/>
          </a:xfrm>
          <a:prstGeom prst="line">
            <a:avLst/>
          </a:prstGeom>
          <a:ln w="9525">
            <a:solidFill>
              <a:srgbClr val="002060"/>
            </a:solidFill>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p:txBody>
          <a:bodyPr/>
          <a:lstStyle/>
          <a:p>
            <a:fld id="{A12CA1A4-B3EB-4EC0-922D-655B6ECFCAD6}" type="slidenum">
              <a:rPr lang="en-US" smtClean="0"/>
              <a:pPr/>
              <a:t>10</a:t>
            </a:fld>
            <a:endParaRPr lang="en-US"/>
          </a:p>
        </p:txBody>
      </p:sp>
      <p:sp>
        <p:nvSpPr>
          <p:cNvPr id="19" name="Footer Placeholder 18"/>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lnSpcReduction="10000"/>
          </a:bodyPr>
          <a:lstStyle/>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Design wind pressure  </a:t>
            </a:r>
            <a:r>
              <a:rPr lang="en-US" sz="2800" i="1" dirty="0" smtClean="0">
                <a:solidFill>
                  <a:schemeClr val="bg1"/>
                </a:solidFill>
                <a:latin typeface="Times New Roman" pitchFamily="18" charset="0"/>
                <a:cs typeface="Times New Roman" pitchFamily="18" charset="0"/>
              </a:rPr>
              <a:t>P = </a:t>
            </a:r>
            <a:r>
              <a:rPr lang="en-US" sz="2800" i="1" dirty="0" err="1" smtClean="0">
                <a:solidFill>
                  <a:schemeClr val="bg1"/>
                </a:solidFill>
                <a:latin typeface="Times New Roman" pitchFamily="18" charset="0"/>
                <a:cs typeface="Times New Roman" pitchFamily="18" charset="0"/>
              </a:rPr>
              <a:t>C</a:t>
            </a:r>
            <a:r>
              <a:rPr lang="en-US" sz="2800" i="1" baseline="-25000" dirty="0" err="1" smtClean="0">
                <a:solidFill>
                  <a:schemeClr val="bg1"/>
                </a:solidFill>
                <a:latin typeface="Times New Roman" pitchFamily="18" charset="0"/>
                <a:cs typeface="Times New Roman" pitchFamily="18" charset="0"/>
              </a:rPr>
              <a:t>e</a:t>
            </a:r>
            <a:r>
              <a:rPr lang="en-US" sz="2800" i="1" dirty="0" smtClean="0">
                <a:solidFill>
                  <a:schemeClr val="bg1"/>
                </a:solidFill>
                <a:latin typeface="Times New Roman" pitchFamily="18" charset="0"/>
                <a:cs typeface="Times New Roman" pitchFamily="18" charset="0"/>
              </a:rPr>
              <a:t> </a:t>
            </a:r>
            <a:r>
              <a:rPr lang="en-US" sz="2800" i="1" dirty="0" err="1" smtClean="0">
                <a:solidFill>
                  <a:schemeClr val="bg1"/>
                </a:solidFill>
                <a:latin typeface="Times New Roman" pitchFamily="18" charset="0"/>
                <a:cs typeface="Times New Roman" pitchFamily="18" charset="0"/>
              </a:rPr>
              <a:t>C</a:t>
            </a:r>
            <a:r>
              <a:rPr lang="en-US" sz="2800" i="1" baseline="-25000" dirty="0" err="1" smtClean="0">
                <a:solidFill>
                  <a:schemeClr val="bg1"/>
                </a:solidFill>
                <a:latin typeface="Times New Roman" pitchFamily="18" charset="0"/>
                <a:cs typeface="Times New Roman" pitchFamily="18" charset="0"/>
              </a:rPr>
              <a:t>q</a:t>
            </a:r>
            <a:r>
              <a:rPr lang="en-US" sz="2800" i="1" dirty="0" smtClean="0">
                <a:solidFill>
                  <a:schemeClr val="bg1"/>
                </a:solidFill>
                <a:latin typeface="Times New Roman" pitchFamily="18" charset="0"/>
                <a:cs typeface="Times New Roman" pitchFamily="18" charset="0"/>
              </a:rPr>
              <a:t> </a:t>
            </a:r>
            <a:r>
              <a:rPr lang="en-US" sz="2800" i="1" dirty="0" err="1" smtClean="0">
                <a:solidFill>
                  <a:schemeClr val="bg1"/>
                </a:solidFill>
                <a:latin typeface="Times New Roman" pitchFamily="18" charset="0"/>
                <a:cs typeface="Times New Roman" pitchFamily="18" charset="0"/>
              </a:rPr>
              <a:t>q</a:t>
            </a:r>
            <a:r>
              <a:rPr lang="en-US" sz="2800" i="1" baseline="-25000" dirty="0" err="1" smtClean="0">
                <a:solidFill>
                  <a:schemeClr val="bg1"/>
                </a:solidFill>
                <a:latin typeface="Times New Roman" pitchFamily="18" charset="0"/>
                <a:cs typeface="Times New Roman" pitchFamily="18" charset="0"/>
              </a:rPr>
              <a:t>s</a:t>
            </a:r>
            <a:r>
              <a:rPr lang="en-US" sz="2800" i="1" dirty="0" smtClean="0">
                <a:solidFill>
                  <a:schemeClr val="bg1"/>
                </a:solidFill>
                <a:latin typeface="Times New Roman" pitchFamily="18" charset="0"/>
                <a:cs typeface="Times New Roman" pitchFamily="18" charset="0"/>
              </a:rPr>
              <a:t> </a:t>
            </a:r>
            <a:r>
              <a:rPr lang="en-US" sz="2800" i="1" dirty="0" err="1" smtClean="0">
                <a:solidFill>
                  <a:schemeClr val="bg1"/>
                </a:solidFill>
                <a:latin typeface="Times New Roman" pitchFamily="18" charset="0"/>
                <a:cs typeface="Times New Roman" pitchFamily="18" charset="0"/>
              </a:rPr>
              <a:t>I</a:t>
            </a:r>
            <a:r>
              <a:rPr lang="en-US" sz="2800" i="1" baseline="-25000" dirty="0" err="1" smtClean="0">
                <a:solidFill>
                  <a:schemeClr val="bg1"/>
                </a:solidFill>
                <a:latin typeface="Times New Roman" pitchFamily="18" charset="0"/>
                <a:cs typeface="Times New Roman" pitchFamily="18" charset="0"/>
              </a:rPr>
              <a:t>w</a:t>
            </a:r>
            <a:endParaRPr lang="en-US" sz="2800" baseline="-25000" dirty="0" smtClean="0">
              <a:solidFill>
                <a:schemeClr val="bg1"/>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	where </a:t>
            </a:r>
            <a:r>
              <a:rPr lang="en-US" sz="2800" dirty="0" err="1" smtClean="0">
                <a:solidFill>
                  <a:schemeClr val="bg1"/>
                </a:solidFill>
                <a:latin typeface="Times New Roman" pitchFamily="18" charset="0"/>
                <a:cs typeface="Times New Roman" pitchFamily="18" charset="0"/>
              </a:rPr>
              <a:t>C</a:t>
            </a:r>
            <a:r>
              <a:rPr lang="en-US" sz="2800" baseline="-25000" dirty="0" err="1" smtClean="0">
                <a:solidFill>
                  <a:schemeClr val="bg1"/>
                </a:solidFill>
                <a:latin typeface="Times New Roman" pitchFamily="18" charset="0"/>
                <a:cs typeface="Times New Roman" pitchFamily="18" charset="0"/>
              </a:rPr>
              <a:t>e</a:t>
            </a:r>
            <a:r>
              <a:rPr lang="en-US" sz="2800" baseline="-25000"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is the combined height, exposure and gust coefficient </a:t>
            </a: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	In open areas and for height up to 10 m 	</a:t>
            </a:r>
            <a:r>
              <a:rPr lang="en-US" sz="2800" dirty="0" err="1" smtClean="0">
                <a:solidFill>
                  <a:schemeClr val="bg1"/>
                </a:solidFill>
                <a:latin typeface="Times New Roman" pitchFamily="18" charset="0"/>
                <a:cs typeface="Times New Roman" pitchFamily="18" charset="0"/>
              </a:rPr>
              <a:t>C</a:t>
            </a:r>
            <a:r>
              <a:rPr lang="en-US" sz="2800" baseline="-25000" dirty="0" err="1" smtClean="0">
                <a:solidFill>
                  <a:schemeClr val="bg1"/>
                </a:solidFill>
                <a:latin typeface="Times New Roman" pitchFamily="18" charset="0"/>
                <a:cs typeface="Times New Roman" pitchFamily="18" charset="0"/>
              </a:rPr>
              <a:t>e</a:t>
            </a:r>
            <a:r>
              <a:rPr lang="en-US" sz="2800" dirty="0" smtClean="0">
                <a:solidFill>
                  <a:schemeClr val="bg1"/>
                </a:solidFill>
                <a:latin typeface="Times New Roman" pitchFamily="18" charset="0"/>
                <a:cs typeface="Times New Roman" pitchFamily="18" charset="0"/>
              </a:rPr>
              <a:t>= 1.25</a:t>
            </a: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					         	 10 to 20m 	</a:t>
            </a:r>
            <a:r>
              <a:rPr lang="en-US" sz="2800" dirty="0" err="1" smtClean="0">
                <a:solidFill>
                  <a:schemeClr val="bg1"/>
                </a:solidFill>
                <a:latin typeface="Times New Roman" pitchFamily="18" charset="0"/>
                <a:cs typeface="Times New Roman" pitchFamily="18" charset="0"/>
              </a:rPr>
              <a:t>C</a:t>
            </a:r>
            <a:r>
              <a:rPr lang="en-US" sz="2800" baseline="-25000" dirty="0" err="1" smtClean="0">
                <a:solidFill>
                  <a:schemeClr val="bg1"/>
                </a:solidFill>
                <a:latin typeface="Times New Roman" pitchFamily="18" charset="0"/>
                <a:cs typeface="Times New Roman" pitchFamily="18" charset="0"/>
              </a:rPr>
              <a:t>e</a:t>
            </a:r>
            <a:r>
              <a:rPr lang="en-US" sz="2800" dirty="0" smtClean="0">
                <a:solidFill>
                  <a:schemeClr val="bg1"/>
                </a:solidFill>
                <a:latin typeface="Times New Roman" pitchFamily="18" charset="0"/>
                <a:cs typeface="Times New Roman" pitchFamily="18" charset="0"/>
              </a:rPr>
              <a:t>= 1.45</a:t>
            </a: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                                                    20 to 30 m  	</a:t>
            </a:r>
            <a:r>
              <a:rPr lang="en-US" sz="2800" dirty="0" err="1" smtClean="0">
                <a:solidFill>
                  <a:schemeClr val="bg1"/>
                </a:solidFill>
                <a:latin typeface="Times New Roman" pitchFamily="18" charset="0"/>
                <a:cs typeface="Times New Roman" pitchFamily="18" charset="0"/>
              </a:rPr>
              <a:t>C</a:t>
            </a:r>
            <a:r>
              <a:rPr lang="en-US" sz="2800" baseline="-25000" dirty="0" err="1" smtClean="0">
                <a:solidFill>
                  <a:schemeClr val="bg1"/>
                </a:solidFill>
                <a:latin typeface="Times New Roman" pitchFamily="18" charset="0"/>
                <a:cs typeface="Times New Roman" pitchFamily="18" charset="0"/>
              </a:rPr>
              <a:t>e</a:t>
            </a:r>
            <a:r>
              <a:rPr lang="en-US" sz="2800" dirty="0" smtClean="0">
                <a:solidFill>
                  <a:schemeClr val="bg1"/>
                </a:solidFill>
                <a:latin typeface="Times New Roman" pitchFamily="18" charset="0"/>
                <a:cs typeface="Times New Roman" pitchFamily="18" charset="0"/>
              </a:rPr>
              <a:t>= 1.61</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a:t>
            </a:r>
            <a:r>
              <a:rPr lang="en-US" sz="2800" baseline="-25000" dirty="0" err="1" smtClean="0">
                <a:solidFill>
                  <a:srgbClr val="002060"/>
                </a:solidFill>
                <a:latin typeface="Times New Roman" pitchFamily="18" charset="0"/>
                <a:cs typeface="Times New Roman" pitchFamily="18" charset="0"/>
              </a:rPr>
              <a:t>s</a:t>
            </a:r>
            <a:r>
              <a:rPr lang="en-US" sz="2800" baseline="-25000"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wind stagnation pressure at </a:t>
            </a:r>
            <a:r>
              <a:rPr lang="en-US" sz="2800" dirty="0" err="1" smtClean="0">
                <a:solidFill>
                  <a:srgbClr val="002060"/>
                </a:solidFill>
                <a:latin typeface="Times New Roman" pitchFamily="18" charset="0"/>
                <a:cs typeface="Times New Roman" pitchFamily="18" charset="0"/>
              </a:rPr>
              <a:t>st</a:t>
            </a:r>
            <a:r>
              <a:rPr lang="en-US" sz="2800" dirty="0" smtClean="0">
                <a:solidFill>
                  <a:srgbClr val="002060"/>
                </a:solidFill>
                <a:latin typeface="Times New Roman" pitchFamily="18" charset="0"/>
                <a:cs typeface="Times New Roman" pitchFamily="18" charset="0"/>
              </a:rPr>
              <a:t>. height of 10 m.</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0.0475V</a:t>
            </a:r>
            <a:r>
              <a:rPr lang="en-US" sz="2800" baseline="30000" dirty="0" smtClean="0">
                <a:solidFill>
                  <a:schemeClr val="bg1"/>
                </a:solidFill>
                <a:latin typeface="Times New Roman" pitchFamily="18" charset="0"/>
                <a:cs typeface="Times New Roman" pitchFamily="18" charset="0"/>
              </a:rPr>
              <a:t>2</a:t>
            </a:r>
            <a:r>
              <a:rPr lang="en-US" sz="2800" dirty="0" smtClean="0">
                <a:solidFill>
                  <a:srgbClr val="002060"/>
                </a:solidFill>
                <a:latin typeface="Times New Roman" pitchFamily="18" charset="0"/>
                <a:cs typeface="Times New Roman" pitchFamily="18" charset="0"/>
              </a:rPr>
              <a:t> (N/m</a:t>
            </a:r>
            <a:r>
              <a:rPr lang="en-US" sz="2800" baseline="30000" dirty="0" smtClean="0">
                <a:solidFill>
                  <a:srgbClr val="002060"/>
                </a:solidFill>
                <a:latin typeface="Times New Roman" pitchFamily="18" charset="0"/>
                <a:cs typeface="Times New Roman" pitchFamily="18" charset="0"/>
              </a:rPr>
              <a:t>2</a:t>
            </a:r>
            <a:r>
              <a:rPr lang="en-US" sz="2800" dirty="0" smtClean="0">
                <a:solidFill>
                  <a:srgbClr val="002060"/>
                </a:solidFill>
                <a:latin typeface="Times New Roman" pitchFamily="18" charset="0"/>
                <a:cs typeface="Times New Roman" pitchFamily="18" charset="0"/>
              </a:rPr>
              <a:t>)</a:t>
            </a: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	where V= basic wind velocity in km/h</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I</a:t>
            </a:r>
            <a:r>
              <a:rPr lang="en-US" sz="2800" baseline="-25000" dirty="0" err="1" smtClean="0">
                <a:solidFill>
                  <a:schemeClr val="bg1"/>
                </a:solidFill>
                <a:latin typeface="Times New Roman" pitchFamily="18" charset="0"/>
                <a:cs typeface="Times New Roman" pitchFamily="18" charset="0"/>
              </a:rPr>
              <a:t>w</a:t>
            </a:r>
            <a:r>
              <a:rPr lang="en-US" sz="2800" dirty="0" smtClean="0">
                <a:solidFill>
                  <a:schemeClr val="bg1"/>
                </a:solidFill>
                <a:latin typeface="Times New Roman" pitchFamily="18" charset="0"/>
                <a:cs typeface="Times New Roman" pitchFamily="18" charset="0"/>
              </a:rPr>
              <a:t>= 1.0 for ordinary buildings</a:t>
            </a:r>
          </a:p>
        </p:txBody>
      </p:sp>
      <p:sp>
        <p:nvSpPr>
          <p:cNvPr id="18" name="Slide Number Placeholder 17"/>
          <p:cNvSpPr>
            <a:spLocks noGrp="1"/>
          </p:cNvSpPr>
          <p:nvPr>
            <p:ph type="sldNum" sz="quarter" idx="12"/>
          </p:nvPr>
        </p:nvSpPr>
        <p:spPr/>
        <p:txBody>
          <a:bodyPr/>
          <a:lstStyle/>
          <a:p>
            <a:fld id="{A12CA1A4-B3EB-4EC0-922D-655B6ECFCAD6}" type="slidenum">
              <a:rPr lang="en-US" smtClean="0"/>
              <a:pPr/>
              <a:t>11</a:t>
            </a:fld>
            <a:endParaRPr lang="en-US"/>
          </a:p>
        </p:txBody>
      </p:sp>
      <p:sp>
        <p:nvSpPr>
          <p:cNvPr id="19" name="Footer Placeholder 18"/>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514350" lvl="0" indent="-514350" algn="just">
              <a:lnSpc>
                <a:spcPct val="120000"/>
              </a:lnSpc>
              <a:spcBef>
                <a:spcPts val="600"/>
              </a:spcBef>
              <a:spcAft>
                <a:spcPts val="600"/>
              </a:spcAft>
              <a:defRPr/>
            </a:pPr>
            <a:r>
              <a:rPr lang="en-US" sz="2800" i="1" dirty="0" smtClean="0">
                <a:solidFill>
                  <a:schemeClr val="bg1"/>
                </a:solidFill>
                <a:latin typeface="Times New Roman" pitchFamily="18" charset="0"/>
                <a:cs typeface="Times New Roman" pitchFamily="18" charset="0"/>
              </a:rPr>
              <a:t>			</a:t>
            </a:r>
            <a:r>
              <a:rPr lang="en-US" sz="2800" b="1" i="1" dirty="0" smtClean="0">
                <a:solidFill>
                  <a:schemeClr val="bg1"/>
                </a:solidFill>
                <a:latin typeface="Times New Roman" pitchFamily="18" charset="0"/>
                <a:cs typeface="Times New Roman" pitchFamily="18" charset="0"/>
              </a:rPr>
              <a:t>P = 1250 </a:t>
            </a:r>
            <a:r>
              <a:rPr lang="en-US" sz="2800" b="1" i="1" dirty="0" err="1" smtClean="0">
                <a:solidFill>
                  <a:schemeClr val="bg1"/>
                </a:solidFill>
                <a:latin typeface="Times New Roman" pitchFamily="18" charset="0"/>
                <a:cs typeface="Times New Roman" pitchFamily="18" charset="0"/>
              </a:rPr>
              <a:t>C</a:t>
            </a:r>
            <a:r>
              <a:rPr lang="en-US" sz="2800" b="1" i="1" baseline="-25000" dirty="0" err="1" smtClean="0">
                <a:solidFill>
                  <a:schemeClr val="bg1"/>
                </a:solidFill>
                <a:latin typeface="Times New Roman" pitchFamily="18" charset="0"/>
                <a:cs typeface="Times New Roman" pitchFamily="18" charset="0"/>
              </a:rPr>
              <a:t>q</a:t>
            </a:r>
            <a:r>
              <a:rPr lang="en-US" sz="2800" b="1" i="1" dirty="0" smtClean="0">
                <a:solidFill>
                  <a:schemeClr val="bg1"/>
                </a:solidFill>
                <a:latin typeface="Times New Roman" pitchFamily="18" charset="0"/>
                <a:cs typeface="Times New Roman" pitchFamily="18" charset="0"/>
              </a:rPr>
              <a:t> (N/m</a:t>
            </a:r>
            <a:r>
              <a:rPr lang="en-US" sz="2800" b="1" i="1" baseline="30000" dirty="0" smtClean="0">
                <a:solidFill>
                  <a:schemeClr val="bg1"/>
                </a:solidFill>
                <a:latin typeface="Times New Roman" pitchFamily="18" charset="0"/>
                <a:cs typeface="Times New Roman" pitchFamily="18" charset="0"/>
              </a:rPr>
              <a:t>2</a:t>
            </a:r>
            <a:r>
              <a:rPr lang="en-US" sz="2800" b="1" i="1" dirty="0" smtClean="0">
                <a:solidFill>
                  <a:schemeClr val="bg1"/>
                </a:solidFill>
                <a:latin typeface="Times New Roman" pitchFamily="18" charset="0"/>
                <a:cs typeface="Times New Roman" pitchFamily="18" charset="0"/>
              </a:rPr>
              <a:t>)</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for V=145 km/h and height up to 10m in open areas</a:t>
            </a:r>
          </a:p>
          <a:p>
            <a:pPr marL="514350" lvl="0" indent="-514350" algn="just">
              <a:lnSpc>
                <a:spcPct val="120000"/>
              </a:lnSpc>
              <a:spcBef>
                <a:spcPts val="600"/>
              </a:spcBef>
              <a:spcAft>
                <a:spcPts val="600"/>
              </a:spcAft>
              <a:defRPr/>
            </a:pPr>
            <a:endParaRPr lang="en-US" sz="2800" u="sng" dirty="0" smtClean="0">
              <a:solidFill>
                <a:srgbClr val="002060"/>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r>
              <a:rPr lang="en-US" sz="2800" u="sng" dirty="0" smtClean="0">
                <a:solidFill>
                  <a:srgbClr val="002060"/>
                </a:solidFill>
                <a:latin typeface="Times New Roman" pitchFamily="18" charset="0"/>
                <a:cs typeface="Times New Roman" pitchFamily="18" charset="0"/>
              </a:rPr>
              <a:t>Value of Pressure Coefficient </a:t>
            </a:r>
            <a:r>
              <a:rPr lang="en-US" sz="2800" dirty="0" smtClean="0">
                <a:solidFill>
                  <a:srgbClr val="002060"/>
                </a:solidFill>
                <a:latin typeface="Times New Roman" pitchFamily="18" charset="0"/>
                <a:cs typeface="Times New Roman" pitchFamily="18" charset="0"/>
              </a:rPr>
              <a:t>(</a:t>
            </a:r>
            <a:r>
              <a:rPr lang="en-US" sz="2800" dirty="0" err="1" smtClean="0">
                <a:solidFill>
                  <a:srgbClr val="002060"/>
                </a:solidFill>
                <a:latin typeface="Times New Roman" pitchFamily="18" charset="0"/>
                <a:cs typeface="Times New Roman" pitchFamily="18" charset="0"/>
              </a:rPr>
              <a:t>C</a:t>
            </a:r>
            <a:r>
              <a:rPr lang="en-US" sz="2800" baseline="-25000" dirty="0" err="1" smtClean="0">
                <a:solidFill>
                  <a:srgbClr val="002060"/>
                </a:solidFill>
                <a:latin typeface="Times New Roman" pitchFamily="18" charset="0"/>
                <a:cs typeface="Times New Roman" pitchFamily="18" charset="0"/>
              </a:rPr>
              <a:t>q</a:t>
            </a:r>
            <a:r>
              <a:rPr lang="en-US" sz="2800" dirty="0" smtClean="0">
                <a:solidFill>
                  <a:srgbClr val="002060"/>
                </a:solidFill>
                <a:latin typeface="Times New Roman" pitchFamily="18" charset="0"/>
                <a:cs typeface="Times New Roman" pitchFamily="18" charset="0"/>
              </a:rPr>
              <a:t>)</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Windward roof </a:t>
            </a:r>
            <a:r>
              <a:rPr lang="el-GR" sz="2800" dirty="0" smtClean="0">
                <a:solidFill>
                  <a:srgbClr val="002060"/>
                </a:solidFill>
                <a:latin typeface="Times New Roman" pitchFamily="18" charset="0"/>
                <a:cs typeface="Times New Roman" pitchFamily="18" charset="0"/>
              </a:rPr>
              <a:t>θ</a:t>
            </a:r>
            <a:r>
              <a:rPr lang="en-US" sz="2800" dirty="0" smtClean="0">
                <a:solidFill>
                  <a:srgbClr val="002060"/>
                </a:solidFill>
                <a:latin typeface="Times New Roman" pitchFamily="18" charset="0"/>
                <a:cs typeface="Times New Roman" pitchFamily="18" charset="0"/>
              </a:rPr>
              <a:t> = 0° to 9.5°</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a:t>
            </a:r>
            <a:r>
              <a:rPr lang="en-US" sz="2800" baseline="-25000" dirty="0" err="1" smtClean="0">
                <a:solidFill>
                  <a:schemeClr val="bg1"/>
                </a:solidFill>
                <a:latin typeface="Times New Roman" pitchFamily="18" charset="0"/>
                <a:cs typeface="Times New Roman" pitchFamily="18" charset="0"/>
              </a:rPr>
              <a:t>q</a:t>
            </a:r>
            <a:r>
              <a:rPr lang="en-US" sz="2800" dirty="0" smtClean="0">
                <a:solidFill>
                  <a:schemeClr val="bg1"/>
                </a:solidFill>
                <a:latin typeface="Times New Roman" pitchFamily="18" charset="0"/>
                <a:cs typeface="Times New Roman" pitchFamily="18" charset="0"/>
              </a:rPr>
              <a:t> = 0.7 outward (-)</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9.5° to 37°</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C</a:t>
            </a:r>
            <a:r>
              <a:rPr lang="en-US" sz="2800" baseline="-25000" dirty="0" err="1" smtClean="0">
                <a:solidFill>
                  <a:schemeClr val="bg1"/>
                </a:solidFill>
                <a:latin typeface="Times New Roman" pitchFamily="18" charset="0"/>
                <a:cs typeface="Times New Roman" pitchFamily="18" charset="0"/>
              </a:rPr>
              <a:t>q</a:t>
            </a:r>
            <a:r>
              <a:rPr lang="en-US" sz="2800" dirty="0" smtClean="0">
                <a:solidFill>
                  <a:schemeClr val="bg1"/>
                </a:solidFill>
                <a:latin typeface="Times New Roman" pitchFamily="18" charset="0"/>
                <a:cs typeface="Times New Roman" pitchFamily="18" charset="0"/>
              </a:rPr>
              <a:t> = 0.9 outward or</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smtClean="0">
                <a:solidFill>
                  <a:schemeClr val="bg1"/>
                </a:solidFill>
                <a:latin typeface="Times New Roman" pitchFamily="18" charset="0"/>
                <a:cs typeface="Times New Roman" pitchFamily="18" charset="0"/>
              </a:rPr>
              <a:t>0.3 inward (+)</a:t>
            </a:r>
            <a:endParaRPr lang="en-US" sz="2800" dirty="0" smtClean="0">
              <a:solidFill>
                <a:schemeClr val="bg1"/>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37° to 45°         </a:t>
            </a:r>
            <a:r>
              <a:rPr lang="en-US" sz="2800" dirty="0" smtClean="0">
                <a:solidFill>
                  <a:schemeClr val="bg1"/>
                </a:solidFill>
                <a:latin typeface="Times New Roman" pitchFamily="18" charset="0"/>
                <a:cs typeface="Times New Roman" pitchFamily="18" charset="0"/>
              </a:rPr>
              <a:t>0.4 inward</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&gt;45°           </a:t>
            </a:r>
            <a:r>
              <a:rPr lang="en-US" sz="2800" dirty="0" smtClean="0">
                <a:solidFill>
                  <a:schemeClr val="bg1"/>
                </a:solidFill>
                <a:latin typeface="Times New Roman" pitchFamily="18" charset="0"/>
                <a:cs typeface="Times New Roman" pitchFamily="18" charset="0"/>
              </a:rPr>
              <a:t>0.7 inward</a:t>
            </a:r>
          </a:p>
        </p:txBody>
      </p:sp>
      <p:sp>
        <p:nvSpPr>
          <p:cNvPr id="5" name="Slide Number Placeholder 4"/>
          <p:cNvSpPr>
            <a:spLocks noGrp="1"/>
          </p:cNvSpPr>
          <p:nvPr>
            <p:ph type="sldNum" sz="quarter" idx="12"/>
          </p:nvPr>
        </p:nvSpPr>
        <p:spPr/>
        <p:txBody>
          <a:bodyPr/>
          <a:lstStyle/>
          <a:p>
            <a:fld id="{A12CA1A4-B3EB-4EC0-922D-655B6ECFCAD6}" type="slidenum">
              <a:rPr lang="en-US" smtClean="0"/>
              <a:pPr/>
              <a:t>12</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Leeward or flat roof      0.7 outward (-)</a:t>
            </a:r>
          </a:p>
          <a:p>
            <a:pPr marL="514350" lvl="0" indent="-514350" algn="just">
              <a:lnSpc>
                <a:spcPct val="120000"/>
              </a:lnSpc>
              <a:spcBef>
                <a:spcPts val="600"/>
              </a:spcBef>
              <a:spcAft>
                <a:spcPts val="600"/>
              </a:spcAft>
              <a:defRPr/>
            </a:pPr>
            <a:endParaRPr lang="en-US" sz="2800" dirty="0" smtClean="0">
              <a:solidFill>
                <a:schemeClr val="bg1"/>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Windward walls	        0.8 inward up to 6m height</a:t>
            </a: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				        0.87 inward for 6 to 12m height</a:t>
            </a: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				        1.0 inward for 12 to 18m height</a:t>
            </a:r>
          </a:p>
          <a:p>
            <a:pPr marL="514350" lvl="0" indent="-514350" algn="just">
              <a:lnSpc>
                <a:spcPct val="120000"/>
              </a:lnSpc>
              <a:spcBef>
                <a:spcPts val="600"/>
              </a:spcBef>
              <a:spcAft>
                <a:spcPts val="600"/>
              </a:spcAft>
              <a:defRPr/>
            </a:pPr>
            <a:endParaRPr lang="en-US" sz="2800" dirty="0" smtClean="0">
              <a:solidFill>
                <a:schemeClr val="bg1"/>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Leeward walls	        0.5 outward up to 6m height</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0.54 outward for 6 to 12m height</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0.63 outward for 12 to 18 height</a:t>
            </a:r>
          </a:p>
        </p:txBody>
      </p:sp>
      <p:sp>
        <p:nvSpPr>
          <p:cNvPr id="5" name="Slide Number Placeholder 4"/>
          <p:cNvSpPr>
            <a:spLocks noGrp="1"/>
          </p:cNvSpPr>
          <p:nvPr>
            <p:ph type="sldNum" sz="quarter" idx="12"/>
          </p:nvPr>
        </p:nvSpPr>
        <p:spPr/>
        <p:txBody>
          <a:bodyPr/>
          <a:lstStyle/>
          <a:p>
            <a:fld id="{A12CA1A4-B3EB-4EC0-922D-655B6ECFCAD6}" type="slidenum">
              <a:rPr lang="en-US" smtClean="0"/>
              <a:pPr/>
              <a:t>13</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lnSpcReduction="10000"/>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2800" b="1" i="0" strike="noStrike" kern="1200" cap="none" spc="0" normalizeH="0" baseline="0" noProof="0" dirty="0" smtClean="0">
                <a:ln>
                  <a:noFill/>
                </a:ln>
                <a:solidFill>
                  <a:srgbClr val="002060"/>
                </a:solidFill>
                <a:effectLst/>
                <a:uLnTx/>
                <a:uFillTx/>
                <a:latin typeface="Times New Roman" pitchFamily="18" charset="0"/>
                <a:ea typeface="+mn-ea"/>
                <a:cs typeface="+mn-cs"/>
              </a:rPr>
              <a:t>SELECTION OF MEMBERS OF ROOF TRUSS</a:t>
            </a:r>
          </a:p>
          <a:p>
            <a:pPr marL="514350" lvl="0" indent="-514350" algn="just">
              <a:lnSpc>
                <a:spcPct val="120000"/>
              </a:lnSpc>
              <a:spcBef>
                <a:spcPts val="600"/>
              </a:spcBef>
              <a:spcAft>
                <a:spcPts val="600"/>
              </a:spcAft>
              <a:buFont typeface="+mj-lt"/>
              <a:buAutoNum type="arabicPeriod"/>
              <a:defRPr/>
            </a:pPr>
            <a:r>
              <a:rPr lang="en-US" sz="2800" dirty="0" smtClean="0">
                <a:solidFill>
                  <a:schemeClr val="bg1"/>
                </a:solidFill>
                <a:latin typeface="Times New Roman" pitchFamily="18" charset="0"/>
                <a:cs typeface="Times New Roman" pitchFamily="18" charset="0"/>
              </a:rPr>
              <a:t>For riveted and bolted trusses a pair of angles back-to-back is the most common type of member. </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For short spans and lightly loaded trusses, a single angle is sometimes used, mainly for tension members.</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Equal and unequal angles both should be checked and that angle should be selected which satisfies minimum weight and slenderness requirements. </a:t>
            </a:r>
          </a:p>
          <a:p>
            <a:pPr marL="514350" lvl="0" indent="-514350" algn="just">
              <a:lnSpc>
                <a:spcPct val="120000"/>
              </a:lnSpc>
              <a:spcBef>
                <a:spcPts val="600"/>
              </a:spcBef>
              <a:spcAft>
                <a:spcPts val="600"/>
              </a:spcAft>
              <a:defRPr/>
            </a:pPr>
            <a:r>
              <a:rPr lang="en-US" sz="2800" dirty="0" smtClean="0">
                <a:solidFill>
                  <a:srgbClr val="002060"/>
                </a:solidFill>
                <a:latin typeface="Times New Roman" pitchFamily="18" charset="0"/>
                <a:cs typeface="Times New Roman" pitchFamily="18" charset="0"/>
              </a:rPr>
              <a:t>	It should be remembered that the single angle member does have the disadvantage of eccentricity and should properly be considered in the design of these members</a:t>
            </a:r>
            <a:r>
              <a:rPr lang="en-US" sz="2800" dirty="0" smtClean="0">
                <a:solidFill>
                  <a:schemeClr val="bg1"/>
                </a:solidFill>
                <a:latin typeface="Times New Roman" pitchFamily="18" charset="0"/>
                <a:cs typeface="Times New Roman" pitchFamily="18" charset="0"/>
              </a:rPr>
              <a:t>. </a:t>
            </a:r>
          </a:p>
        </p:txBody>
      </p:sp>
      <p:sp>
        <p:nvSpPr>
          <p:cNvPr id="18" name="Slide Number Placeholder 17"/>
          <p:cNvSpPr>
            <a:spLocks noGrp="1"/>
          </p:cNvSpPr>
          <p:nvPr>
            <p:ph type="sldNum" sz="quarter" idx="12"/>
          </p:nvPr>
        </p:nvSpPr>
        <p:spPr/>
        <p:txBody>
          <a:bodyPr/>
          <a:lstStyle/>
          <a:p>
            <a:fld id="{A12CA1A4-B3EB-4EC0-922D-655B6ECFCAD6}" type="slidenum">
              <a:rPr lang="en-US" smtClean="0"/>
              <a:pPr/>
              <a:t>14</a:t>
            </a:fld>
            <a:endParaRPr lang="en-US"/>
          </a:p>
        </p:txBody>
      </p:sp>
      <p:sp>
        <p:nvSpPr>
          <p:cNvPr id="19" name="Footer Placeholder 18"/>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2800" b="1" i="0" strike="noStrike" kern="1200" cap="none" spc="0" normalizeH="0" baseline="0" noProof="0" dirty="0" smtClean="0">
                <a:ln>
                  <a:noFill/>
                </a:ln>
                <a:solidFill>
                  <a:srgbClr val="002060"/>
                </a:solidFill>
                <a:effectLst/>
                <a:uLnTx/>
                <a:uFillTx/>
                <a:latin typeface="Times New Roman" pitchFamily="18" charset="0"/>
                <a:ea typeface="+mn-ea"/>
                <a:cs typeface="+mn-cs"/>
              </a:rPr>
              <a:t>SELECTION OF MEMBERS OF ROOF TRUSS</a:t>
            </a:r>
          </a:p>
          <a:p>
            <a:pPr marL="514350" lvl="0" indent="-514350" algn="just">
              <a:lnSpc>
                <a:spcPct val="120000"/>
              </a:lnSpc>
              <a:spcBef>
                <a:spcPts val="600"/>
              </a:spcBef>
              <a:spcAft>
                <a:spcPts val="600"/>
              </a:spcAft>
              <a:buFont typeface="+mj-lt"/>
              <a:buAutoNum type="arabicPeriod" startAt="2"/>
              <a:defRPr/>
            </a:pPr>
            <a:r>
              <a:rPr lang="en-US" sz="2800" dirty="0" smtClean="0">
                <a:solidFill>
                  <a:schemeClr val="bg1"/>
                </a:solidFill>
                <a:latin typeface="Times New Roman" pitchFamily="18" charset="0"/>
                <a:cs typeface="Times New Roman" pitchFamily="18" charset="0"/>
              </a:rPr>
              <a:t>For larger riveted or bolted roof trusses T, W, M, S, or two channels back-to-back sections may be used for some of the members.</a:t>
            </a:r>
          </a:p>
          <a:p>
            <a:pPr marL="514350" lvl="0" indent="-514350" algn="just">
              <a:lnSpc>
                <a:spcPct val="120000"/>
              </a:lnSpc>
              <a:spcBef>
                <a:spcPts val="600"/>
              </a:spcBef>
              <a:spcAft>
                <a:spcPts val="600"/>
              </a:spcAft>
              <a:buFont typeface="+mj-lt"/>
              <a:buAutoNum type="arabicPeriod" startAt="2"/>
              <a:defRPr/>
            </a:pPr>
            <a:r>
              <a:rPr lang="en-US" sz="2800" dirty="0" smtClean="0">
                <a:solidFill>
                  <a:srgbClr val="002060"/>
                </a:solidFill>
                <a:latin typeface="Times New Roman" pitchFamily="18" charset="0"/>
                <a:cs typeface="Times New Roman" pitchFamily="18" charset="0"/>
              </a:rPr>
              <a:t>The two sections of the members are connected at intervals by filler plates (stay plates) with welding or riveting to give slenderness ratio of single section (where the two sections are not joined) lesser than the slenderness ratio of the double section.</a:t>
            </a:r>
          </a:p>
        </p:txBody>
      </p:sp>
      <p:sp>
        <p:nvSpPr>
          <p:cNvPr id="5" name="Slide Number Placeholder 4"/>
          <p:cNvSpPr>
            <a:spLocks noGrp="1"/>
          </p:cNvSpPr>
          <p:nvPr>
            <p:ph type="sldNum" sz="quarter" idx="12"/>
          </p:nvPr>
        </p:nvSpPr>
        <p:spPr/>
        <p:txBody>
          <a:bodyPr/>
          <a:lstStyle/>
          <a:p>
            <a:fld id="{A12CA1A4-B3EB-4EC0-922D-655B6ECFCAD6}" type="slidenum">
              <a:rPr lang="en-US" smtClean="0"/>
              <a:pPr/>
              <a:t>15</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lnSpcReduction="10000"/>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2800" b="1" i="0" strike="noStrike" kern="1200" cap="none" spc="0" normalizeH="0" baseline="0" noProof="0" dirty="0" smtClean="0">
                <a:ln>
                  <a:noFill/>
                </a:ln>
                <a:solidFill>
                  <a:srgbClr val="002060"/>
                </a:solidFill>
                <a:effectLst/>
                <a:uLnTx/>
                <a:uFillTx/>
                <a:latin typeface="Times New Roman" pitchFamily="18" charset="0"/>
                <a:ea typeface="+mn-ea"/>
                <a:cs typeface="+mn-cs"/>
              </a:rPr>
              <a:t>SELECTION OF MEMBERS OF ROOF TRUSS</a:t>
            </a:r>
          </a:p>
          <a:p>
            <a:pPr marL="514350" lvl="0" indent="-514350" algn="just">
              <a:lnSpc>
                <a:spcPct val="120000"/>
              </a:lnSpc>
              <a:spcBef>
                <a:spcPts val="600"/>
              </a:spcBef>
              <a:spcAft>
                <a:spcPts val="600"/>
              </a:spcAft>
              <a:buFont typeface="+mj-lt"/>
              <a:buAutoNum type="arabicPeriod" startAt="4"/>
              <a:defRPr/>
            </a:pPr>
            <a:r>
              <a:rPr lang="en-US" sz="2800" dirty="0" smtClean="0">
                <a:solidFill>
                  <a:schemeClr val="bg1"/>
                </a:solidFill>
                <a:latin typeface="Times New Roman" pitchFamily="18" charset="0"/>
                <a:cs typeface="Times New Roman" pitchFamily="18" charset="0"/>
              </a:rPr>
              <a:t>A minimum size member for practical reasons to avoid too flimsy sections is often L51 </a:t>
            </a:r>
            <a:r>
              <a:rPr lang="az-Cyrl-AZ" sz="2800" dirty="0" smtClean="0">
                <a:solidFill>
                  <a:schemeClr val="bg1"/>
                </a:solidFill>
                <a:latin typeface="Times New Roman" pitchFamily="18" charset="0"/>
                <a:cs typeface="Times New Roman" pitchFamily="18" charset="0"/>
              </a:rPr>
              <a:t>х</a:t>
            </a:r>
            <a:r>
              <a:rPr lang="en-US" sz="2800" dirty="0" smtClean="0">
                <a:solidFill>
                  <a:schemeClr val="bg1"/>
                </a:solidFill>
                <a:latin typeface="Times New Roman" pitchFamily="18" charset="0"/>
                <a:cs typeface="Times New Roman" pitchFamily="18" charset="0"/>
              </a:rPr>
              <a:t> 51</a:t>
            </a:r>
            <a:r>
              <a:rPr lang="az-Cyrl-AZ" sz="2800" dirty="0" smtClean="0">
                <a:solidFill>
                  <a:schemeClr val="bg1"/>
                </a:solidFill>
                <a:latin typeface="Times New Roman" pitchFamily="18" charset="0"/>
                <a:cs typeface="Times New Roman" pitchFamily="18" charset="0"/>
              </a:rPr>
              <a:t> х</a:t>
            </a:r>
            <a:r>
              <a:rPr lang="en-US" sz="2800" dirty="0" smtClean="0">
                <a:solidFill>
                  <a:schemeClr val="bg1"/>
                </a:solidFill>
                <a:latin typeface="Times New Roman" pitchFamily="18" charset="0"/>
                <a:cs typeface="Times New Roman" pitchFamily="18" charset="0"/>
              </a:rPr>
              <a:t> 6.4 or an equal area equal to this section.</a:t>
            </a:r>
          </a:p>
          <a:p>
            <a:pPr marL="514350" lvl="0" indent="-514350" algn="just">
              <a:lnSpc>
                <a:spcPct val="120000"/>
              </a:lnSpc>
              <a:spcBef>
                <a:spcPts val="600"/>
              </a:spcBef>
              <a:spcAft>
                <a:spcPts val="600"/>
              </a:spcAft>
              <a:buFont typeface="+mj-lt"/>
              <a:buAutoNum type="arabicPeriod" startAt="4"/>
              <a:defRPr/>
            </a:pPr>
            <a:r>
              <a:rPr lang="en-US" sz="2800" dirty="0" smtClean="0">
                <a:solidFill>
                  <a:srgbClr val="002060"/>
                </a:solidFill>
                <a:latin typeface="Times New Roman" pitchFamily="18" charset="0"/>
                <a:cs typeface="Times New Roman" pitchFamily="18" charset="0"/>
              </a:rPr>
              <a:t>An effort should be made to limit the width of the truss members because it has been found that trusses with very wide members tend to have very large secondary forces.</a:t>
            </a:r>
          </a:p>
          <a:p>
            <a:pPr marL="514350" lvl="0" indent="-514350" algn="just">
              <a:lnSpc>
                <a:spcPct val="120000"/>
              </a:lnSpc>
              <a:spcBef>
                <a:spcPts val="600"/>
              </a:spcBef>
              <a:spcAft>
                <a:spcPts val="600"/>
              </a:spcAft>
              <a:buFont typeface="+mj-lt"/>
              <a:buAutoNum type="arabicPeriod" startAt="4"/>
              <a:defRPr/>
            </a:pPr>
            <a:r>
              <a:rPr lang="en-US" sz="2800" dirty="0" smtClean="0">
                <a:solidFill>
                  <a:schemeClr val="bg1"/>
                </a:solidFill>
                <a:latin typeface="Times New Roman" pitchFamily="18" charset="0"/>
                <a:cs typeface="Times New Roman" pitchFamily="18" charset="0"/>
              </a:rPr>
              <a:t>If structural T is used as top chord member for a welded truss, gusset plates may be unnecessary for top chord  and web members can be welded directly to the stems of tees.</a:t>
            </a:r>
          </a:p>
        </p:txBody>
      </p:sp>
      <p:sp>
        <p:nvSpPr>
          <p:cNvPr id="5" name="Slide Number Placeholder 4"/>
          <p:cNvSpPr>
            <a:spLocks noGrp="1"/>
          </p:cNvSpPr>
          <p:nvPr>
            <p:ph type="sldNum" sz="quarter" idx="12"/>
          </p:nvPr>
        </p:nvSpPr>
        <p:spPr/>
        <p:txBody>
          <a:bodyPr/>
          <a:lstStyle/>
          <a:p>
            <a:fld id="{A12CA1A4-B3EB-4EC0-922D-655B6ECFCAD6}" type="slidenum">
              <a:rPr lang="en-US" smtClean="0"/>
              <a:pPr/>
              <a:t>16</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lnSpcReduction="10000"/>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2800" b="1" i="0" strike="noStrike" kern="1200" cap="none" spc="0" normalizeH="0" baseline="0" noProof="0" dirty="0" smtClean="0">
                <a:ln>
                  <a:noFill/>
                </a:ln>
                <a:solidFill>
                  <a:srgbClr val="002060"/>
                </a:solidFill>
                <a:effectLst/>
                <a:uLnTx/>
                <a:uFillTx/>
                <a:latin typeface="Times New Roman" pitchFamily="18" charset="0"/>
                <a:ea typeface="+mn-ea"/>
                <a:cs typeface="+mn-cs"/>
              </a:rPr>
              <a:t>SELECTION OF MEMBERS OF ROOF TRUSS</a:t>
            </a:r>
          </a:p>
          <a:p>
            <a:pPr marL="514350" lvl="0" indent="-514350" algn="just">
              <a:lnSpc>
                <a:spcPct val="120000"/>
              </a:lnSpc>
              <a:spcBef>
                <a:spcPts val="600"/>
              </a:spcBef>
              <a:spcAft>
                <a:spcPts val="600"/>
              </a:spcAft>
              <a:buFont typeface="+mj-lt"/>
              <a:buAutoNum type="arabicPeriod" startAt="7"/>
              <a:defRPr/>
            </a:pPr>
            <a:r>
              <a:rPr lang="en-US" sz="2800" dirty="0" smtClean="0">
                <a:solidFill>
                  <a:schemeClr val="bg1"/>
                </a:solidFill>
                <a:latin typeface="Times New Roman" pitchFamily="18" charset="0"/>
                <a:cs typeface="Times New Roman" pitchFamily="18" charset="0"/>
              </a:rPr>
              <a:t>The chord members of roof trusses often consist of one section which is continuous through several panel points. </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This may be designed for the maximum force in any of the parts in which it is continuous.</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This practice may seem to be uneconomical, but considering the resulting saving in the cost of the splices, the result may be an economical design. If splices have to be made at certain points for shipping or handling purposes, sizes may be economically changed at those points.</a:t>
            </a:r>
          </a:p>
        </p:txBody>
      </p:sp>
      <p:sp>
        <p:nvSpPr>
          <p:cNvPr id="5" name="Slide Number Placeholder 4"/>
          <p:cNvSpPr>
            <a:spLocks noGrp="1"/>
          </p:cNvSpPr>
          <p:nvPr>
            <p:ph type="sldNum" sz="quarter" idx="12"/>
          </p:nvPr>
        </p:nvSpPr>
        <p:spPr/>
        <p:txBody>
          <a:bodyPr/>
          <a:lstStyle/>
          <a:p>
            <a:fld id="{A12CA1A4-B3EB-4EC0-922D-655B6ECFCAD6}" type="slidenum">
              <a:rPr lang="en-US" smtClean="0"/>
              <a:pPr/>
              <a:t>17</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2800" b="1" i="0" strike="noStrike" kern="1200" cap="none" spc="0" normalizeH="0" baseline="0" noProof="0" dirty="0" smtClean="0">
                <a:ln>
                  <a:noFill/>
                </a:ln>
                <a:solidFill>
                  <a:srgbClr val="002060"/>
                </a:solidFill>
                <a:effectLst/>
                <a:uLnTx/>
                <a:uFillTx/>
                <a:latin typeface="Times New Roman" pitchFamily="18" charset="0"/>
                <a:ea typeface="+mn-ea"/>
                <a:cs typeface="+mn-cs"/>
              </a:rPr>
              <a:t>Selection of Truss Members using Angle Sections</a:t>
            </a:r>
          </a:p>
          <a:p>
            <a:pPr marL="514350" lvl="0" indent="-514350" algn="just">
              <a:lnSpc>
                <a:spcPct val="120000"/>
              </a:lnSpc>
              <a:spcBef>
                <a:spcPts val="600"/>
              </a:spcBef>
              <a:spcAft>
                <a:spcPts val="600"/>
              </a:spcAft>
              <a:buFont typeface="+mj-lt"/>
              <a:buAutoNum type="arabicPeriod"/>
              <a:defRPr/>
            </a:pPr>
            <a:r>
              <a:rPr lang="en-US" sz="2800" dirty="0" smtClean="0">
                <a:solidFill>
                  <a:schemeClr val="bg1"/>
                </a:solidFill>
                <a:latin typeface="Times New Roman" pitchFamily="18" charset="0"/>
                <a:cs typeface="Times New Roman" pitchFamily="18" charset="0"/>
              </a:rPr>
              <a:t>For top chord members which are adjacent to each other and have a force up to 25% lesser than the maximum out of these members, same section could be used which is designed for the maximum force member. </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However, for all other top chord members, same depth section should be selected. </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Same procedure applies to bottom chord members.</a:t>
            </a:r>
          </a:p>
        </p:txBody>
      </p:sp>
      <p:sp>
        <p:nvSpPr>
          <p:cNvPr id="5" name="Slide Number Placeholder 4"/>
          <p:cNvSpPr>
            <a:spLocks noGrp="1"/>
          </p:cNvSpPr>
          <p:nvPr>
            <p:ph type="sldNum" sz="quarter" idx="12"/>
          </p:nvPr>
        </p:nvSpPr>
        <p:spPr/>
        <p:txBody>
          <a:bodyPr/>
          <a:lstStyle/>
          <a:p>
            <a:fld id="{A12CA1A4-B3EB-4EC0-922D-655B6ECFCAD6}" type="slidenum">
              <a:rPr lang="en-US" smtClean="0"/>
              <a:pPr/>
              <a:t>18</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2800" b="1" i="0" strike="noStrike" kern="1200" cap="none" spc="0" normalizeH="0" baseline="0" noProof="0" dirty="0" smtClean="0">
                <a:ln>
                  <a:noFill/>
                </a:ln>
                <a:solidFill>
                  <a:srgbClr val="002060"/>
                </a:solidFill>
                <a:effectLst/>
                <a:uLnTx/>
                <a:uFillTx/>
                <a:latin typeface="Times New Roman" pitchFamily="18" charset="0"/>
                <a:ea typeface="+mn-ea"/>
                <a:cs typeface="+mn-cs"/>
              </a:rPr>
              <a:t>Selection of Truss Members using Angle Sections</a:t>
            </a:r>
          </a:p>
          <a:p>
            <a:pPr marL="514350" lvl="0" indent="-514350" algn="just">
              <a:lnSpc>
                <a:spcPct val="120000"/>
              </a:lnSpc>
              <a:spcBef>
                <a:spcPts val="600"/>
              </a:spcBef>
              <a:spcAft>
                <a:spcPts val="600"/>
              </a:spcAft>
              <a:buFont typeface="+mj-lt"/>
              <a:buAutoNum type="arabicPeriod" startAt="2"/>
              <a:defRPr/>
            </a:pPr>
            <a:r>
              <a:rPr lang="en-US" sz="2800" dirty="0" smtClean="0">
                <a:solidFill>
                  <a:schemeClr val="bg1"/>
                </a:solidFill>
                <a:latin typeface="Times New Roman" pitchFamily="18" charset="0"/>
                <a:cs typeface="Times New Roman" pitchFamily="18" charset="0"/>
              </a:rPr>
              <a:t>The corresponding members on left and right of the truss should be designed for maximum force because the hinge and roller support may be used on windward or leeward side.</a:t>
            </a:r>
          </a:p>
          <a:p>
            <a:pPr marL="514350" lvl="0" indent="-514350" algn="just">
              <a:lnSpc>
                <a:spcPct val="120000"/>
              </a:lnSpc>
              <a:spcBef>
                <a:spcPts val="600"/>
              </a:spcBef>
              <a:spcAft>
                <a:spcPts val="600"/>
              </a:spcAft>
              <a:buFont typeface="+mj-lt"/>
              <a:buAutoNum type="arabicPeriod" startAt="2"/>
              <a:defRPr/>
            </a:pPr>
            <a:r>
              <a:rPr lang="en-US" sz="2800" dirty="0" smtClean="0">
                <a:solidFill>
                  <a:srgbClr val="002060"/>
                </a:solidFill>
                <a:latin typeface="Times New Roman" pitchFamily="18" charset="0"/>
                <a:cs typeface="Times New Roman" pitchFamily="18" charset="0"/>
              </a:rPr>
              <a:t>All top and bottom chord members should be double angles.</a:t>
            </a:r>
          </a:p>
          <a:p>
            <a:pPr marL="514350" lvl="0" indent="-514350" algn="just">
              <a:lnSpc>
                <a:spcPct val="120000"/>
              </a:lnSpc>
              <a:spcBef>
                <a:spcPts val="600"/>
              </a:spcBef>
              <a:spcAft>
                <a:spcPts val="600"/>
              </a:spcAft>
              <a:buFont typeface="+mj-lt"/>
              <a:buAutoNum type="arabicPeriod" startAt="2"/>
              <a:defRPr/>
            </a:pPr>
            <a:r>
              <a:rPr lang="en-US" sz="2800" dirty="0" smtClean="0">
                <a:solidFill>
                  <a:schemeClr val="bg1"/>
                </a:solidFill>
                <a:latin typeface="Times New Roman" pitchFamily="18" charset="0"/>
                <a:cs typeface="Times New Roman" pitchFamily="18" charset="0"/>
              </a:rPr>
              <a:t>All compression members should be double angles.</a:t>
            </a:r>
          </a:p>
          <a:p>
            <a:pPr marL="514350" lvl="0" indent="-514350" algn="just">
              <a:lnSpc>
                <a:spcPct val="120000"/>
              </a:lnSpc>
              <a:spcBef>
                <a:spcPts val="600"/>
              </a:spcBef>
              <a:spcAft>
                <a:spcPts val="600"/>
              </a:spcAft>
              <a:buFont typeface="+mj-lt"/>
              <a:buAutoNum type="arabicPeriod" startAt="2"/>
              <a:defRPr/>
            </a:pPr>
            <a:r>
              <a:rPr lang="en-US" sz="2800" dirty="0" smtClean="0">
                <a:solidFill>
                  <a:srgbClr val="002060"/>
                </a:solidFill>
                <a:latin typeface="Times New Roman" pitchFamily="18" charset="0"/>
                <a:cs typeface="Times New Roman" pitchFamily="18" charset="0"/>
              </a:rPr>
              <a:t>Web tension members may be single or double angles depending upon the magnitude of force.</a:t>
            </a:r>
          </a:p>
        </p:txBody>
      </p:sp>
      <p:sp>
        <p:nvSpPr>
          <p:cNvPr id="5" name="Slide Number Placeholder 4"/>
          <p:cNvSpPr>
            <a:spLocks noGrp="1"/>
          </p:cNvSpPr>
          <p:nvPr>
            <p:ph type="sldNum" sz="quarter" idx="12"/>
          </p:nvPr>
        </p:nvSpPr>
        <p:spPr/>
        <p:txBody>
          <a:bodyPr/>
          <a:lstStyle/>
          <a:p>
            <a:fld id="{A12CA1A4-B3EB-4EC0-922D-655B6ECFCAD6}" type="slidenum">
              <a:rPr lang="en-US" smtClean="0"/>
              <a:pPr/>
              <a:t>19</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3200" b="1" i="0" u="sng" strike="noStrike" kern="1200" cap="none" spc="0" normalizeH="0" baseline="0" noProof="0" dirty="0" smtClean="0">
                <a:ln>
                  <a:noFill/>
                </a:ln>
                <a:solidFill>
                  <a:srgbClr val="002060"/>
                </a:solidFill>
                <a:effectLst/>
                <a:uLnTx/>
                <a:uFillTx/>
                <a:latin typeface="Times New Roman" pitchFamily="18" charset="0"/>
                <a:ea typeface="+mn-ea"/>
                <a:cs typeface="+mn-cs"/>
              </a:rPr>
              <a:t>LOADS</a:t>
            </a:r>
            <a:r>
              <a:rPr kumimoji="0" lang="en-US" sz="3200" b="1" i="0" u="sng" strike="noStrike" kern="1200" cap="none" spc="0" normalizeH="0" noProof="0" dirty="0" smtClean="0">
                <a:ln>
                  <a:noFill/>
                </a:ln>
                <a:solidFill>
                  <a:srgbClr val="002060"/>
                </a:solidFill>
                <a:effectLst/>
                <a:uLnTx/>
                <a:uFillTx/>
                <a:latin typeface="Times New Roman" pitchFamily="18" charset="0"/>
                <a:ea typeface="+mn-ea"/>
                <a:cs typeface="+mn-cs"/>
              </a:rPr>
              <a:t> ON TRUSS ROOF</a:t>
            </a:r>
            <a:endParaRPr kumimoji="0" lang="en-US" sz="3200" b="1" i="0" u="sng" strike="noStrike" kern="1200" cap="none" spc="0" normalizeH="0" baseline="0" noProof="0" dirty="0" smtClean="0">
              <a:ln>
                <a:noFill/>
              </a:ln>
              <a:solidFill>
                <a:srgbClr val="002060"/>
              </a:solidFill>
              <a:effectLst/>
              <a:uLnTx/>
              <a:uFillTx/>
              <a:latin typeface="Times New Roman" pitchFamily="18" charset="0"/>
              <a:ea typeface="+mn-ea"/>
              <a:cs typeface="+mn-cs"/>
            </a:endParaRPr>
          </a:p>
          <a:p>
            <a:pPr marL="609600" marR="0" lvl="0" indent="-609600" algn="just" defTabSz="914400" rtl="0" eaLnBrk="1" fontAlgn="auto" latinLnBrk="0" hangingPunct="1">
              <a:lnSpc>
                <a:spcPct val="120000"/>
              </a:lnSpc>
              <a:spcBef>
                <a:spcPct val="50000"/>
              </a:spcBef>
              <a:spcAft>
                <a:spcPts val="0"/>
              </a:spcAft>
              <a:buClrTx/>
              <a:buSzTx/>
              <a:buFontTx/>
              <a:buNone/>
              <a:tabLst/>
              <a:defRPr/>
            </a:pPr>
            <a:r>
              <a:rPr lang="en-US" sz="2800" dirty="0">
                <a:solidFill>
                  <a:schemeClr val="bg1"/>
                </a:solidFill>
                <a:latin typeface="Times New Roman" pitchFamily="18" charset="0"/>
              </a:rPr>
              <a:t>	</a:t>
            </a:r>
            <a:r>
              <a:rPr lang="en-US" sz="2800" dirty="0" smtClean="0">
                <a:solidFill>
                  <a:schemeClr val="bg1"/>
                </a:solidFill>
                <a:latin typeface="Times New Roman" pitchFamily="18" charset="0"/>
              </a:rPr>
              <a:t>All the gravity or vertical loads acting on the building trusses are first calculated in terms of the loads acting per one square meter of the horizontally projected area (plan area) having the units kg/m</a:t>
            </a:r>
            <a:r>
              <a:rPr lang="en-US" sz="2800" baseline="30000" dirty="0" smtClean="0">
                <a:solidFill>
                  <a:schemeClr val="bg1"/>
                </a:solidFill>
                <a:latin typeface="Times New Roman" pitchFamily="18" charset="0"/>
              </a:rPr>
              <a:t>2</a:t>
            </a:r>
            <a:r>
              <a:rPr lang="en-US" sz="2800" dirty="0" smtClean="0">
                <a:solidFill>
                  <a:schemeClr val="bg1"/>
                </a:solidFill>
                <a:latin typeface="Times New Roman" pitchFamily="18" charset="0"/>
              </a:rPr>
              <a:t>, N/m</a:t>
            </a:r>
            <a:r>
              <a:rPr lang="en-US" sz="2800" baseline="30000" dirty="0" smtClean="0">
                <a:solidFill>
                  <a:schemeClr val="bg1"/>
                </a:solidFill>
                <a:latin typeface="Times New Roman" pitchFamily="18" charset="0"/>
              </a:rPr>
              <a:t>2</a:t>
            </a:r>
            <a:r>
              <a:rPr lang="en-US" sz="2800" dirty="0" smtClean="0">
                <a:solidFill>
                  <a:schemeClr val="bg1"/>
                </a:solidFill>
                <a:latin typeface="Times New Roman" pitchFamily="18" charset="0"/>
              </a:rPr>
              <a:t> or kN/m</a:t>
            </a:r>
            <a:r>
              <a:rPr lang="en-US" sz="2800" baseline="30000" dirty="0" smtClean="0">
                <a:solidFill>
                  <a:schemeClr val="bg1"/>
                </a:solidFill>
                <a:latin typeface="Times New Roman" pitchFamily="18" charset="0"/>
              </a:rPr>
              <a:t>2</a:t>
            </a:r>
            <a:r>
              <a:rPr lang="en-US" sz="2800" dirty="0" smtClean="0">
                <a:solidFill>
                  <a:schemeClr val="bg1"/>
                </a:solidFill>
                <a:latin typeface="Times New Roman" pitchFamily="18" charset="0"/>
              </a:rPr>
              <a:t>.</a:t>
            </a:r>
          </a:p>
          <a:p>
            <a:pPr marL="609600" marR="0" lvl="0" indent="-609600" algn="just" defTabSz="914400" rtl="0" eaLnBrk="1" fontAlgn="auto" latinLnBrk="0" hangingPunct="1">
              <a:lnSpc>
                <a:spcPct val="120000"/>
              </a:lnSpc>
              <a:spcBef>
                <a:spcPct val="50000"/>
              </a:spcBef>
              <a:spcAft>
                <a:spcPts val="0"/>
              </a:spcAft>
              <a:buClrTx/>
              <a:buSzTx/>
              <a:buFontTx/>
              <a:buNone/>
              <a:tabLst/>
              <a:defRPr/>
            </a:pPr>
            <a:r>
              <a:rPr kumimoji="0" lang="en-US" sz="2800" b="0" i="0" u="none" strike="noStrike" kern="1200" cap="none" spc="0" normalizeH="0" baseline="0" noProof="0" dirty="0">
                <a:ln>
                  <a:noFill/>
                </a:ln>
                <a:solidFill>
                  <a:schemeClr val="bg1"/>
                </a:solidFill>
                <a:effectLst/>
                <a:uLnTx/>
                <a:uFillTx/>
                <a:latin typeface="Times New Roman" pitchFamily="18" charset="0"/>
                <a:ea typeface="+mn-ea"/>
                <a:cs typeface="+mn-cs"/>
              </a:rPr>
              <a:t>	</a:t>
            </a:r>
            <a:r>
              <a:rPr kumimoji="0" lang="en-US" sz="2800" b="0" i="0" u="none" strike="noStrike" kern="1200" cap="none" spc="0" normalizeH="0" baseline="0" noProof="0" dirty="0" smtClean="0">
                <a:ln>
                  <a:noFill/>
                </a:ln>
                <a:solidFill>
                  <a:srgbClr val="002060"/>
                </a:solidFill>
                <a:effectLst/>
                <a:uLnTx/>
                <a:uFillTx/>
                <a:latin typeface="Times New Roman" pitchFamily="18" charset="0"/>
                <a:ea typeface="+mn-ea"/>
                <a:cs typeface="+mn-cs"/>
              </a:rPr>
              <a:t>The wind loads are calculated per square meter of the actual inclined roof surface in the same units.</a:t>
            </a:r>
          </a:p>
        </p:txBody>
      </p:sp>
      <p:sp>
        <p:nvSpPr>
          <p:cNvPr id="5" name="Slide Number Placeholder 4"/>
          <p:cNvSpPr>
            <a:spLocks noGrp="1"/>
          </p:cNvSpPr>
          <p:nvPr>
            <p:ph type="sldNum" sz="quarter" idx="12"/>
          </p:nvPr>
        </p:nvSpPr>
        <p:spPr/>
        <p:txBody>
          <a:bodyPr/>
          <a:lstStyle/>
          <a:p>
            <a:fld id="{A12CA1A4-B3EB-4EC0-922D-655B6ECFCAD6}" type="slidenum">
              <a:rPr lang="en-US" smtClean="0"/>
              <a:pPr/>
              <a:t>2</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2800" b="1" i="0" strike="noStrike" kern="1200" cap="none" spc="0" normalizeH="0" baseline="0" noProof="0" dirty="0" smtClean="0">
                <a:ln>
                  <a:noFill/>
                </a:ln>
                <a:solidFill>
                  <a:srgbClr val="002060"/>
                </a:solidFill>
                <a:effectLst/>
                <a:uLnTx/>
                <a:uFillTx/>
                <a:latin typeface="Times New Roman" pitchFamily="18" charset="0"/>
                <a:ea typeface="+mn-ea"/>
                <a:cs typeface="+mn-cs"/>
              </a:rPr>
              <a:t>Selection of Truss Members using Angle Sections</a:t>
            </a:r>
          </a:p>
          <a:p>
            <a:pPr marL="514350" lvl="0" indent="-514350" algn="just">
              <a:lnSpc>
                <a:spcPct val="120000"/>
              </a:lnSpc>
              <a:spcBef>
                <a:spcPts val="600"/>
              </a:spcBef>
              <a:spcAft>
                <a:spcPts val="600"/>
              </a:spcAft>
              <a:buFont typeface="+mj-lt"/>
              <a:buAutoNum type="arabicPeriod" startAt="6"/>
              <a:defRPr/>
            </a:pPr>
            <a:r>
              <a:rPr lang="en-US" sz="2800" dirty="0" smtClean="0">
                <a:solidFill>
                  <a:schemeClr val="bg1"/>
                </a:solidFill>
                <a:latin typeface="Times New Roman" pitchFamily="18" charset="0"/>
                <a:cs typeface="Times New Roman" pitchFamily="18" charset="0"/>
              </a:rPr>
              <a:t>Zero force members should be single angles.</a:t>
            </a:r>
          </a:p>
          <a:p>
            <a:pPr marL="514350" lvl="0" indent="-514350" algn="just">
              <a:lnSpc>
                <a:spcPct val="120000"/>
              </a:lnSpc>
              <a:spcBef>
                <a:spcPts val="600"/>
              </a:spcBef>
              <a:spcAft>
                <a:spcPts val="600"/>
              </a:spcAft>
              <a:buFont typeface="+mj-lt"/>
              <a:buAutoNum type="arabicPeriod" startAt="6"/>
              <a:defRPr/>
            </a:pPr>
            <a:r>
              <a:rPr lang="en-US" sz="2800" dirty="0" smtClean="0">
                <a:solidFill>
                  <a:srgbClr val="002060"/>
                </a:solidFill>
                <a:latin typeface="Times New Roman" pitchFamily="18" charset="0"/>
                <a:cs typeface="Times New Roman" pitchFamily="18" charset="0"/>
              </a:rPr>
              <a:t>Stay plates spacing should be calculated for all double angle sections.</a:t>
            </a:r>
          </a:p>
          <a:p>
            <a:pPr marL="514350" lvl="0" indent="-514350" algn="just">
              <a:lnSpc>
                <a:spcPct val="120000"/>
              </a:lnSpc>
              <a:spcBef>
                <a:spcPts val="600"/>
              </a:spcBef>
              <a:spcAft>
                <a:spcPts val="600"/>
              </a:spcAft>
              <a:buFont typeface="+mj-lt"/>
              <a:buAutoNum type="arabicPeriod" startAt="6"/>
              <a:defRPr/>
            </a:pPr>
            <a:endParaRPr lang="en-US" sz="2800" dirty="0" smtClean="0">
              <a:solidFill>
                <a:schemeClr val="bg1"/>
              </a:solidFill>
              <a:latin typeface="Times New Roman" pitchFamily="18" charset="0"/>
              <a:cs typeface="Times New Roman" pitchFamily="18" charset="0"/>
            </a:endParaRPr>
          </a:p>
        </p:txBody>
      </p:sp>
      <p:sp>
        <p:nvSpPr>
          <p:cNvPr id="5" name="Line 3"/>
          <p:cNvSpPr>
            <a:spLocks noChangeShapeType="1"/>
          </p:cNvSpPr>
          <p:nvPr/>
        </p:nvSpPr>
        <p:spPr bwMode="auto">
          <a:xfrm>
            <a:off x="1676400" y="4953000"/>
            <a:ext cx="5715000" cy="0"/>
          </a:xfrm>
          <a:prstGeom prst="line">
            <a:avLst/>
          </a:prstGeom>
          <a:noFill/>
          <a:ln w="19050">
            <a:solidFill>
              <a:schemeClr val="bg1"/>
            </a:solidFill>
            <a:round/>
            <a:headEnd/>
            <a:tailEnd/>
          </a:ln>
        </p:spPr>
        <p:txBody>
          <a:bodyPr/>
          <a:lstStyle/>
          <a:p>
            <a:endParaRPr lang="en-US"/>
          </a:p>
        </p:txBody>
      </p:sp>
      <p:sp>
        <p:nvSpPr>
          <p:cNvPr id="6" name="Line 4"/>
          <p:cNvSpPr>
            <a:spLocks noChangeShapeType="1"/>
          </p:cNvSpPr>
          <p:nvPr/>
        </p:nvSpPr>
        <p:spPr bwMode="auto">
          <a:xfrm flipV="1">
            <a:off x="1676400" y="3581400"/>
            <a:ext cx="2895600" cy="1371600"/>
          </a:xfrm>
          <a:prstGeom prst="line">
            <a:avLst/>
          </a:prstGeom>
          <a:noFill/>
          <a:ln w="19050">
            <a:solidFill>
              <a:schemeClr val="bg1"/>
            </a:solidFill>
            <a:round/>
            <a:headEnd/>
            <a:tailEnd/>
          </a:ln>
        </p:spPr>
        <p:txBody>
          <a:bodyPr/>
          <a:lstStyle/>
          <a:p>
            <a:endParaRPr lang="en-US"/>
          </a:p>
        </p:txBody>
      </p:sp>
      <p:sp>
        <p:nvSpPr>
          <p:cNvPr id="7" name="Line 5"/>
          <p:cNvSpPr>
            <a:spLocks noChangeShapeType="1"/>
          </p:cNvSpPr>
          <p:nvPr/>
        </p:nvSpPr>
        <p:spPr bwMode="auto">
          <a:xfrm flipH="1" flipV="1">
            <a:off x="4572000" y="3581400"/>
            <a:ext cx="2819400" cy="1371600"/>
          </a:xfrm>
          <a:prstGeom prst="line">
            <a:avLst/>
          </a:prstGeom>
          <a:noFill/>
          <a:ln w="19050">
            <a:solidFill>
              <a:schemeClr val="bg1"/>
            </a:solidFill>
            <a:round/>
            <a:headEnd/>
            <a:tailEnd/>
          </a:ln>
        </p:spPr>
        <p:txBody>
          <a:bodyPr/>
          <a:lstStyle/>
          <a:p>
            <a:endParaRPr lang="en-US"/>
          </a:p>
        </p:txBody>
      </p:sp>
      <p:sp>
        <p:nvSpPr>
          <p:cNvPr id="8" name="Line 6"/>
          <p:cNvSpPr>
            <a:spLocks noChangeShapeType="1"/>
          </p:cNvSpPr>
          <p:nvPr/>
        </p:nvSpPr>
        <p:spPr bwMode="auto">
          <a:xfrm flipH="1">
            <a:off x="3581400" y="3581400"/>
            <a:ext cx="990600" cy="1371600"/>
          </a:xfrm>
          <a:prstGeom prst="line">
            <a:avLst/>
          </a:prstGeom>
          <a:noFill/>
          <a:ln w="19050">
            <a:solidFill>
              <a:schemeClr val="bg1"/>
            </a:solidFill>
            <a:round/>
            <a:headEnd/>
            <a:tailEnd/>
          </a:ln>
        </p:spPr>
        <p:txBody>
          <a:bodyPr/>
          <a:lstStyle/>
          <a:p>
            <a:endParaRPr lang="en-US"/>
          </a:p>
        </p:txBody>
      </p:sp>
      <p:sp>
        <p:nvSpPr>
          <p:cNvPr id="10" name="Line 7"/>
          <p:cNvSpPr>
            <a:spLocks noChangeShapeType="1"/>
          </p:cNvSpPr>
          <p:nvPr/>
        </p:nvSpPr>
        <p:spPr bwMode="auto">
          <a:xfrm>
            <a:off x="1524000" y="5029200"/>
            <a:ext cx="304800" cy="0"/>
          </a:xfrm>
          <a:prstGeom prst="line">
            <a:avLst/>
          </a:prstGeom>
          <a:noFill/>
          <a:ln w="19050">
            <a:solidFill>
              <a:schemeClr val="bg1"/>
            </a:solidFill>
            <a:round/>
            <a:headEnd/>
            <a:tailEnd/>
          </a:ln>
        </p:spPr>
        <p:txBody>
          <a:bodyPr/>
          <a:lstStyle/>
          <a:p>
            <a:endParaRPr lang="en-US"/>
          </a:p>
        </p:txBody>
      </p:sp>
      <p:sp>
        <p:nvSpPr>
          <p:cNvPr id="11" name="Line 8"/>
          <p:cNvSpPr>
            <a:spLocks noChangeShapeType="1"/>
          </p:cNvSpPr>
          <p:nvPr/>
        </p:nvSpPr>
        <p:spPr bwMode="auto">
          <a:xfrm>
            <a:off x="1676400" y="4953000"/>
            <a:ext cx="76200" cy="76200"/>
          </a:xfrm>
          <a:prstGeom prst="line">
            <a:avLst/>
          </a:prstGeom>
          <a:noFill/>
          <a:ln w="19050">
            <a:solidFill>
              <a:schemeClr val="bg1"/>
            </a:solidFill>
            <a:round/>
            <a:headEnd/>
            <a:tailEnd/>
          </a:ln>
        </p:spPr>
        <p:txBody>
          <a:bodyPr/>
          <a:lstStyle/>
          <a:p>
            <a:endParaRPr lang="en-US"/>
          </a:p>
        </p:txBody>
      </p:sp>
      <p:sp>
        <p:nvSpPr>
          <p:cNvPr id="12" name="Line 9"/>
          <p:cNvSpPr>
            <a:spLocks noChangeShapeType="1"/>
          </p:cNvSpPr>
          <p:nvPr/>
        </p:nvSpPr>
        <p:spPr bwMode="auto">
          <a:xfrm flipH="1">
            <a:off x="1600200" y="4953000"/>
            <a:ext cx="76200" cy="76200"/>
          </a:xfrm>
          <a:prstGeom prst="line">
            <a:avLst/>
          </a:prstGeom>
          <a:noFill/>
          <a:ln w="19050">
            <a:solidFill>
              <a:schemeClr val="bg1"/>
            </a:solidFill>
            <a:round/>
            <a:headEnd/>
            <a:tailEnd/>
          </a:ln>
        </p:spPr>
        <p:txBody>
          <a:bodyPr/>
          <a:lstStyle/>
          <a:p>
            <a:endParaRPr lang="en-US"/>
          </a:p>
        </p:txBody>
      </p:sp>
      <p:sp>
        <p:nvSpPr>
          <p:cNvPr id="13" name="Line 10"/>
          <p:cNvSpPr>
            <a:spLocks noChangeShapeType="1"/>
          </p:cNvSpPr>
          <p:nvPr/>
        </p:nvSpPr>
        <p:spPr bwMode="auto">
          <a:xfrm flipH="1">
            <a:off x="1752600" y="5029200"/>
            <a:ext cx="76200" cy="76200"/>
          </a:xfrm>
          <a:prstGeom prst="line">
            <a:avLst/>
          </a:prstGeom>
          <a:noFill/>
          <a:ln w="19050">
            <a:solidFill>
              <a:schemeClr val="bg1"/>
            </a:solidFill>
            <a:round/>
            <a:headEnd/>
            <a:tailEnd/>
          </a:ln>
        </p:spPr>
        <p:txBody>
          <a:bodyPr/>
          <a:lstStyle/>
          <a:p>
            <a:endParaRPr lang="en-US"/>
          </a:p>
        </p:txBody>
      </p:sp>
      <p:sp>
        <p:nvSpPr>
          <p:cNvPr id="14" name="Line 11"/>
          <p:cNvSpPr>
            <a:spLocks noChangeShapeType="1"/>
          </p:cNvSpPr>
          <p:nvPr/>
        </p:nvSpPr>
        <p:spPr bwMode="auto">
          <a:xfrm flipH="1">
            <a:off x="1676400" y="5029200"/>
            <a:ext cx="76200" cy="76200"/>
          </a:xfrm>
          <a:prstGeom prst="line">
            <a:avLst/>
          </a:prstGeom>
          <a:noFill/>
          <a:ln w="19050">
            <a:solidFill>
              <a:schemeClr val="bg1"/>
            </a:solidFill>
            <a:round/>
            <a:headEnd/>
            <a:tailEnd/>
          </a:ln>
        </p:spPr>
        <p:txBody>
          <a:bodyPr/>
          <a:lstStyle/>
          <a:p>
            <a:endParaRPr lang="en-US"/>
          </a:p>
        </p:txBody>
      </p:sp>
      <p:sp>
        <p:nvSpPr>
          <p:cNvPr id="15" name="Line 12"/>
          <p:cNvSpPr>
            <a:spLocks noChangeShapeType="1"/>
          </p:cNvSpPr>
          <p:nvPr/>
        </p:nvSpPr>
        <p:spPr bwMode="auto">
          <a:xfrm flipH="1">
            <a:off x="1600200" y="5029200"/>
            <a:ext cx="76200" cy="76200"/>
          </a:xfrm>
          <a:prstGeom prst="line">
            <a:avLst/>
          </a:prstGeom>
          <a:noFill/>
          <a:ln w="19050">
            <a:solidFill>
              <a:schemeClr val="bg1"/>
            </a:solidFill>
            <a:round/>
            <a:headEnd/>
            <a:tailEnd/>
          </a:ln>
        </p:spPr>
        <p:txBody>
          <a:bodyPr/>
          <a:lstStyle/>
          <a:p>
            <a:endParaRPr lang="en-US"/>
          </a:p>
        </p:txBody>
      </p:sp>
      <p:sp>
        <p:nvSpPr>
          <p:cNvPr id="16" name="Line 13"/>
          <p:cNvSpPr>
            <a:spLocks noChangeShapeType="1"/>
          </p:cNvSpPr>
          <p:nvPr/>
        </p:nvSpPr>
        <p:spPr bwMode="auto">
          <a:xfrm flipH="1">
            <a:off x="1524000" y="5029200"/>
            <a:ext cx="76200" cy="76200"/>
          </a:xfrm>
          <a:prstGeom prst="line">
            <a:avLst/>
          </a:prstGeom>
          <a:noFill/>
          <a:ln w="19050">
            <a:solidFill>
              <a:schemeClr val="bg1"/>
            </a:solidFill>
            <a:round/>
            <a:headEnd/>
            <a:tailEnd/>
          </a:ln>
        </p:spPr>
        <p:txBody>
          <a:bodyPr/>
          <a:lstStyle/>
          <a:p>
            <a:endParaRPr lang="en-US"/>
          </a:p>
        </p:txBody>
      </p:sp>
      <p:sp>
        <p:nvSpPr>
          <p:cNvPr id="17" name="Line 14"/>
          <p:cNvSpPr>
            <a:spLocks noChangeShapeType="1"/>
          </p:cNvSpPr>
          <p:nvPr/>
        </p:nvSpPr>
        <p:spPr bwMode="auto">
          <a:xfrm flipH="1">
            <a:off x="1447800" y="5029200"/>
            <a:ext cx="76200" cy="76200"/>
          </a:xfrm>
          <a:prstGeom prst="line">
            <a:avLst/>
          </a:prstGeom>
          <a:noFill/>
          <a:ln w="19050">
            <a:solidFill>
              <a:schemeClr val="bg1"/>
            </a:solidFill>
            <a:round/>
            <a:headEnd/>
            <a:tailEnd/>
          </a:ln>
        </p:spPr>
        <p:txBody>
          <a:bodyPr/>
          <a:lstStyle/>
          <a:p>
            <a:endParaRPr lang="en-US"/>
          </a:p>
        </p:txBody>
      </p:sp>
      <p:sp>
        <p:nvSpPr>
          <p:cNvPr id="18" name="Line 15"/>
          <p:cNvSpPr>
            <a:spLocks noChangeShapeType="1"/>
          </p:cNvSpPr>
          <p:nvPr/>
        </p:nvSpPr>
        <p:spPr bwMode="auto">
          <a:xfrm>
            <a:off x="7239000" y="5105400"/>
            <a:ext cx="304800" cy="0"/>
          </a:xfrm>
          <a:prstGeom prst="line">
            <a:avLst/>
          </a:prstGeom>
          <a:noFill/>
          <a:ln w="19050">
            <a:solidFill>
              <a:schemeClr val="bg1"/>
            </a:solidFill>
            <a:round/>
            <a:headEnd/>
            <a:tailEnd/>
          </a:ln>
        </p:spPr>
        <p:txBody>
          <a:bodyPr/>
          <a:lstStyle/>
          <a:p>
            <a:endParaRPr lang="en-US"/>
          </a:p>
        </p:txBody>
      </p:sp>
      <p:sp>
        <p:nvSpPr>
          <p:cNvPr id="19" name="Line 16"/>
          <p:cNvSpPr>
            <a:spLocks noChangeShapeType="1"/>
          </p:cNvSpPr>
          <p:nvPr/>
        </p:nvSpPr>
        <p:spPr bwMode="auto">
          <a:xfrm>
            <a:off x="7391400" y="4953000"/>
            <a:ext cx="76200" cy="76200"/>
          </a:xfrm>
          <a:prstGeom prst="line">
            <a:avLst/>
          </a:prstGeom>
          <a:noFill/>
          <a:ln w="19050">
            <a:solidFill>
              <a:schemeClr val="bg1"/>
            </a:solidFill>
            <a:round/>
            <a:headEnd/>
            <a:tailEnd/>
          </a:ln>
        </p:spPr>
        <p:txBody>
          <a:bodyPr/>
          <a:lstStyle/>
          <a:p>
            <a:endParaRPr lang="en-US"/>
          </a:p>
        </p:txBody>
      </p:sp>
      <p:sp>
        <p:nvSpPr>
          <p:cNvPr id="20" name="Line 17"/>
          <p:cNvSpPr>
            <a:spLocks noChangeShapeType="1"/>
          </p:cNvSpPr>
          <p:nvPr/>
        </p:nvSpPr>
        <p:spPr bwMode="auto">
          <a:xfrm flipH="1">
            <a:off x="7315200" y="4953000"/>
            <a:ext cx="76200" cy="76200"/>
          </a:xfrm>
          <a:prstGeom prst="line">
            <a:avLst/>
          </a:prstGeom>
          <a:noFill/>
          <a:ln w="19050">
            <a:solidFill>
              <a:schemeClr val="bg1"/>
            </a:solidFill>
            <a:round/>
            <a:headEnd/>
            <a:tailEnd/>
          </a:ln>
        </p:spPr>
        <p:txBody>
          <a:bodyPr/>
          <a:lstStyle/>
          <a:p>
            <a:endParaRPr lang="en-US"/>
          </a:p>
        </p:txBody>
      </p:sp>
      <p:sp>
        <p:nvSpPr>
          <p:cNvPr id="21" name="Line 18"/>
          <p:cNvSpPr>
            <a:spLocks noChangeShapeType="1"/>
          </p:cNvSpPr>
          <p:nvPr/>
        </p:nvSpPr>
        <p:spPr bwMode="auto">
          <a:xfrm flipH="1">
            <a:off x="7467600" y="5105400"/>
            <a:ext cx="76200" cy="76200"/>
          </a:xfrm>
          <a:prstGeom prst="line">
            <a:avLst/>
          </a:prstGeom>
          <a:noFill/>
          <a:ln w="19050">
            <a:solidFill>
              <a:schemeClr val="bg1"/>
            </a:solidFill>
            <a:round/>
            <a:headEnd/>
            <a:tailEnd/>
          </a:ln>
        </p:spPr>
        <p:txBody>
          <a:bodyPr/>
          <a:lstStyle/>
          <a:p>
            <a:endParaRPr lang="en-US"/>
          </a:p>
        </p:txBody>
      </p:sp>
      <p:sp>
        <p:nvSpPr>
          <p:cNvPr id="22" name="Line 19"/>
          <p:cNvSpPr>
            <a:spLocks noChangeShapeType="1"/>
          </p:cNvSpPr>
          <p:nvPr/>
        </p:nvSpPr>
        <p:spPr bwMode="auto">
          <a:xfrm flipH="1">
            <a:off x="7391400" y="5105400"/>
            <a:ext cx="76200" cy="76200"/>
          </a:xfrm>
          <a:prstGeom prst="line">
            <a:avLst/>
          </a:prstGeom>
          <a:noFill/>
          <a:ln w="19050">
            <a:solidFill>
              <a:schemeClr val="bg1"/>
            </a:solidFill>
            <a:round/>
            <a:headEnd/>
            <a:tailEnd/>
          </a:ln>
        </p:spPr>
        <p:txBody>
          <a:bodyPr/>
          <a:lstStyle/>
          <a:p>
            <a:endParaRPr lang="en-US"/>
          </a:p>
        </p:txBody>
      </p:sp>
      <p:sp>
        <p:nvSpPr>
          <p:cNvPr id="23" name="Line 20"/>
          <p:cNvSpPr>
            <a:spLocks noChangeShapeType="1"/>
          </p:cNvSpPr>
          <p:nvPr/>
        </p:nvSpPr>
        <p:spPr bwMode="auto">
          <a:xfrm flipH="1">
            <a:off x="7315200" y="5105400"/>
            <a:ext cx="76200" cy="76200"/>
          </a:xfrm>
          <a:prstGeom prst="line">
            <a:avLst/>
          </a:prstGeom>
          <a:noFill/>
          <a:ln w="19050">
            <a:solidFill>
              <a:schemeClr val="bg1"/>
            </a:solidFill>
            <a:round/>
            <a:headEnd/>
            <a:tailEnd/>
          </a:ln>
        </p:spPr>
        <p:txBody>
          <a:bodyPr/>
          <a:lstStyle/>
          <a:p>
            <a:endParaRPr lang="en-US"/>
          </a:p>
        </p:txBody>
      </p:sp>
      <p:sp>
        <p:nvSpPr>
          <p:cNvPr id="24" name="Line 21"/>
          <p:cNvSpPr>
            <a:spLocks noChangeShapeType="1"/>
          </p:cNvSpPr>
          <p:nvPr/>
        </p:nvSpPr>
        <p:spPr bwMode="auto">
          <a:xfrm flipH="1">
            <a:off x="7239000" y="5105400"/>
            <a:ext cx="76200" cy="76200"/>
          </a:xfrm>
          <a:prstGeom prst="line">
            <a:avLst/>
          </a:prstGeom>
          <a:noFill/>
          <a:ln w="19050">
            <a:solidFill>
              <a:schemeClr val="bg1"/>
            </a:solidFill>
            <a:round/>
            <a:headEnd/>
            <a:tailEnd/>
          </a:ln>
        </p:spPr>
        <p:txBody>
          <a:bodyPr/>
          <a:lstStyle/>
          <a:p>
            <a:endParaRPr lang="en-US"/>
          </a:p>
        </p:txBody>
      </p:sp>
      <p:sp>
        <p:nvSpPr>
          <p:cNvPr id="25" name="Line 22"/>
          <p:cNvSpPr>
            <a:spLocks noChangeShapeType="1"/>
          </p:cNvSpPr>
          <p:nvPr/>
        </p:nvSpPr>
        <p:spPr bwMode="auto">
          <a:xfrm flipH="1">
            <a:off x="7162800" y="5105400"/>
            <a:ext cx="76200" cy="76200"/>
          </a:xfrm>
          <a:prstGeom prst="line">
            <a:avLst/>
          </a:prstGeom>
          <a:noFill/>
          <a:ln w="19050">
            <a:solidFill>
              <a:schemeClr val="bg1"/>
            </a:solidFill>
            <a:round/>
            <a:headEnd/>
            <a:tailEnd/>
          </a:ln>
        </p:spPr>
        <p:txBody>
          <a:bodyPr/>
          <a:lstStyle/>
          <a:p>
            <a:endParaRPr lang="en-US"/>
          </a:p>
        </p:txBody>
      </p:sp>
      <p:sp>
        <p:nvSpPr>
          <p:cNvPr id="26" name="Line 23"/>
          <p:cNvSpPr>
            <a:spLocks noChangeShapeType="1"/>
          </p:cNvSpPr>
          <p:nvPr/>
        </p:nvSpPr>
        <p:spPr bwMode="auto">
          <a:xfrm>
            <a:off x="7239000" y="5029200"/>
            <a:ext cx="304800" cy="0"/>
          </a:xfrm>
          <a:prstGeom prst="line">
            <a:avLst/>
          </a:prstGeom>
          <a:noFill/>
          <a:ln w="19050">
            <a:solidFill>
              <a:schemeClr val="bg1"/>
            </a:solidFill>
            <a:round/>
            <a:headEnd/>
            <a:tailEnd/>
          </a:ln>
        </p:spPr>
        <p:txBody>
          <a:bodyPr/>
          <a:lstStyle/>
          <a:p>
            <a:endParaRPr lang="en-US"/>
          </a:p>
        </p:txBody>
      </p:sp>
      <p:sp>
        <p:nvSpPr>
          <p:cNvPr id="27" name="Oval 24"/>
          <p:cNvSpPr>
            <a:spLocks noChangeArrowheads="1"/>
          </p:cNvSpPr>
          <p:nvPr/>
        </p:nvSpPr>
        <p:spPr bwMode="auto">
          <a:xfrm>
            <a:off x="7239000" y="5029200"/>
            <a:ext cx="76200" cy="76200"/>
          </a:xfrm>
          <a:prstGeom prst="ellipse">
            <a:avLst/>
          </a:prstGeom>
          <a:noFill/>
          <a:ln w="19050">
            <a:solidFill>
              <a:schemeClr val="bg1"/>
            </a:solidFill>
            <a:round/>
            <a:headEnd/>
            <a:tailEnd/>
          </a:ln>
        </p:spPr>
        <p:txBody>
          <a:bodyPr wrap="none" anchor="ctr"/>
          <a:lstStyle/>
          <a:p>
            <a:endParaRPr lang="en-US"/>
          </a:p>
        </p:txBody>
      </p:sp>
      <p:sp>
        <p:nvSpPr>
          <p:cNvPr id="28" name="Oval 25"/>
          <p:cNvSpPr>
            <a:spLocks noChangeArrowheads="1"/>
          </p:cNvSpPr>
          <p:nvPr/>
        </p:nvSpPr>
        <p:spPr bwMode="auto">
          <a:xfrm>
            <a:off x="7467600" y="5029200"/>
            <a:ext cx="76200" cy="76200"/>
          </a:xfrm>
          <a:prstGeom prst="ellipse">
            <a:avLst/>
          </a:prstGeom>
          <a:noFill/>
          <a:ln w="19050">
            <a:solidFill>
              <a:schemeClr val="bg1"/>
            </a:solidFill>
            <a:round/>
            <a:headEnd/>
            <a:tailEnd/>
          </a:ln>
        </p:spPr>
        <p:txBody>
          <a:bodyPr wrap="none" anchor="ctr"/>
          <a:lstStyle/>
          <a:p>
            <a:endParaRPr lang="en-US"/>
          </a:p>
        </p:txBody>
      </p:sp>
      <p:sp>
        <p:nvSpPr>
          <p:cNvPr id="29" name="Line 48"/>
          <p:cNvSpPr>
            <a:spLocks noChangeShapeType="1"/>
          </p:cNvSpPr>
          <p:nvPr/>
        </p:nvSpPr>
        <p:spPr bwMode="auto">
          <a:xfrm>
            <a:off x="4572000" y="3581400"/>
            <a:ext cx="914400" cy="1371600"/>
          </a:xfrm>
          <a:prstGeom prst="line">
            <a:avLst/>
          </a:prstGeom>
          <a:noFill/>
          <a:ln w="19050">
            <a:solidFill>
              <a:schemeClr val="bg1"/>
            </a:solidFill>
            <a:round/>
            <a:headEnd/>
            <a:tailEnd/>
          </a:ln>
        </p:spPr>
        <p:txBody>
          <a:bodyPr/>
          <a:lstStyle/>
          <a:p>
            <a:endParaRPr lang="en-US"/>
          </a:p>
        </p:txBody>
      </p:sp>
      <p:sp>
        <p:nvSpPr>
          <p:cNvPr id="30" name="Line 49"/>
          <p:cNvSpPr>
            <a:spLocks noChangeShapeType="1"/>
          </p:cNvSpPr>
          <p:nvPr/>
        </p:nvSpPr>
        <p:spPr bwMode="auto">
          <a:xfrm flipH="1" flipV="1">
            <a:off x="3124200" y="4267200"/>
            <a:ext cx="457200" cy="685800"/>
          </a:xfrm>
          <a:prstGeom prst="line">
            <a:avLst/>
          </a:prstGeom>
          <a:noFill/>
          <a:ln w="19050">
            <a:solidFill>
              <a:schemeClr val="bg1"/>
            </a:solidFill>
            <a:round/>
            <a:headEnd/>
            <a:tailEnd/>
          </a:ln>
        </p:spPr>
        <p:txBody>
          <a:bodyPr/>
          <a:lstStyle/>
          <a:p>
            <a:endParaRPr lang="en-US"/>
          </a:p>
        </p:txBody>
      </p:sp>
      <p:sp>
        <p:nvSpPr>
          <p:cNvPr id="31" name="Freeform 50"/>
          <p:cNvSpPr>
            <a:spLocks/>
          </p:cNvSpPr>
          <p:nvPr/>
        </p:nvSpPr>
        <p:spPr bwMode="auto">
          <a:xfrm>
            <a:off x="5486400" y="4267200"/>
            <a:ext cx="469900" cy="700087"/>
          </a:xfrm>
          <a:custGeom>
            <a:avLst/>
            <a:gdLst>
              <a:gd name="T0" fmla="*/ 0 w 296"/>
              <a:gd name="T1" fmla="*/ 441 h 441"/>
              <a:gd name="T2" fmla="*/ 296 w 296"/>
              <a:gd name="T3" fmla="*/ 0 h 441"/>
              <a:gd name="T4" fmla="*/ 0 60000 65536"/>
              <a:gd name="T5" fmla="*/ 0 60000 65536"/>
              <a:gd name="T6" fmla="*/ 0 w 296"/>
              <a:gd name="T7" fmla="*/ 0 h 441"/>
              <a:gd name="T8" fmla="*/ 296 w 296"/>
              <a:gd name="T9" fmla="*/ 441 h 441"/>
            </a:gdLst>
            <a:ahLst/>
            <a:cxnLst>
              <a:cxn ang="T4">
                <a:pos x="T0" y="T1"/>
              </a:cxn>
              <a:cxn ang="T5">
                <a:pos x="T2" y="T3"/>
              </a:cxn>
            </a:cxnLst>
            <a:rect l="T6" t="T7" r="T8" b="T9"/>
            <a:pathLst>
              <a:path w="296" h="441">
                <a:moveTo>
                  <a:pt x="0" y="441"/>
                </a:moveTo>
                <a:lnTo>
                  <a:pt x="296" y="0"/>
                </a:lnTo>
              </a:path>
            </a:pathLst>
          </a:custGeom>
          <a:noFill/>
          <a:ln w="19050">
            <a:solidFill>
              <a:schemeClr val="bg1"/>
            </a:solidFill>
            <a:round/>
            <a:headEnd/>
            <a:tailEnd/>
          </a:ln>
        </p:spPr>
        <p:txBody>
          <a:bodyPr/>
          <a:lstStyle/>
          <a:p>
            <a:endParaRPr lang="en-US"/>
          </a:p>
        </p:txBody>
      </p:sp>
      <p:sp>
        <p:nvSpPr>
          <p:cNvPr id="32" name="TextBox 31"/>
          <p:cNvSpPr txBox="1"/>
          <p:nvPr/>
        </p:nvSpPr>
        <p:spPr>
          <a:xfrm>
            <a:off x="3048000" y="4419600"/>
            <a:ext cx="301686" cy="369332"/>
          </a:xfrm>
          <a:prstGeom prst="rect">
            <a:avLst/>
          </a:prstGeom>
          <a:noFill/>
        </p:spPr>
        <p:txBody>
          <a:bodyPr wrap="none" rtlCol="0">
            <a:spAutoFit/>
          </a:bodyPr>
          <a:lstStyle/>
          <a:p>
            <a:r>
              <a:rPr lang="en-US" dirty="0" smtClean="0">
                <a:solidFill>
                  <a:srgbClr val="002060"/>
                </a:solidFill>
              </a:rPr>
              <a:t>1</a:t>
            </a:r>
            <a:endParaRPr lang="en-US" dirty="0">
              <a:solidFill>
                <a:srgbClr val="002060"/>
              </a:solidFill>
            </a:endParaRPr>
          </a:p>
        </p:txBody>
      </p:sp>
      <p:sp>
        <p:nvSpPr>
          <p:cNvPr id="33" name="TextBox 32"/>
          <p:cNvSpPr txBox="1"/>
          <p:nvPr/>
        </p:nvSpPr>
        <p:spPr>
          <a:xfrm>
            <a:off x="5715000" y="4419600"/>
            <a:ext cx="301686" cy="369332"/>
          </a:xfrm>
          <a:prstGeom prst="rect">
            <a:avLst/>
          </a:prstGeom>
          <a:noFill/>
        </p:spPr>
        <p:txBody>
          <a:bodyPr wrap="none" rtlCol="0">
            <a:spAutoFit/>
          </a:bodyPr>
          <a:lstStyle/>
          <a:p>
            <a:r>
              <a:rPr lang="en-US" dirty="0" smtClean="0">
                <a:solidFill>
                  <a:srgbClr val="002060"/>
                </a:solidFill>
              </a:rPr>
              <a:t>1</a:t>
            </a:r>
            <a:endParaRPr lang="en-US" dirty="0">
              <a:solidFill>
                <a:srgbClr val="002060"/>
              </a:solidFill>
            </a:endParaRPr>
          </a:p>
        </p:txBody>
      </p:sp>
      <p:sp>
        <p:nvSpPr>
          <p:cNvPr id="34" name="TextBox 33"/>
          <p:cNvSpPr txBox="1"/>
          <p:nvPr/>
        </p:nvSpPr>
        <p:spPr>
          <a:xfrm>
            <a:off x="2438400" y="4964668"/>
            <a:ext cx="301686" cy="369332"/>
          </a:xfrm>
          <a:prstGeom prst="rect">
            <a:avLst/>
          </a:prstGeom>
          <a:noFill/>
        </p:spPr>
        <p:txBody>
          <a:bodyPr wrap="none" rtlCol="0">
            <a:spAutoFit/>
          </a:bodyPr>
          <a:lstStyle/>
          <a:p>
            <a:r>
              <a:rPr lang="en-US" dirty="0" smtClean="0">
                <a:solidFill>
                  <a:srgbClr val="002060"/>
                </a:solidFill>
              </a:rPr>
              <a:t>2</a:t>
            </a:r>
            <a:endParaRPr lang="en-US" dirty="0">
              <a:solidFill>
                <a:srgbClr val="002060"/>
              </a:solidFill>
            </a:endParaRPr>
          </a:p>
        </p:txBody>
      </p:sp>
      <p:sp>
        <p:nvSpPr>
          <p:cNvPr id="35" name="TextBox 34"/>
          <p:cNvSpPr txBox="1"/>
          <p:nvPr/>
        </p:nvSpPr>
        <p:spPr>
          <a:xfrm>
            <a:off x="6403914" y="4964668"/>
            <a:ext cx="301686" cy="369332"/>
          </a:xfrm>
          <a:prstGeom prst="rect">
            <a:avLst/>
          </a:prstGeom>
          <a:noFill/>
        </p:spPr>
        <p:txBody>
          <a:bodyPr wrap="none" rtlCol="0">
            <a:spAutoFit/>
          </a:bodyPr>
          <a:lstStyle/>
          <a:p>
            <a:r>
              <a:rPr lang="en-US" dirty="0" smtClean="0">
                <a:solidFill>
                  <a:srgbClr val="002060"/>
                </a:solidFill>
              </a:rPr>
              <a:t>2</a:t>
            </a:r>
            <a:endParaRPr lang="en-US" dirty="0">
              <a:solidFill>
                <a:srgbClr val="002060"/>
              </a:solidFill>
            </a:endParaRPr>
          </a:p>
        </p:txBody>
      </p:sp>
      <p:sp>
        <p:nvSpPr>
          <p:cNvPr id="36" name="TextBox 35"/>
          <p:cNvSpPr txBox="1"/>
          <p:nvPr/>
        </p:nvSpPr>
        <p:spPr>
          <a:xfrm>
            <a:off x="6556314" y="4267200"/>
            <a:ext cx="301686" cy="369332"/>
          </a:xfrm>
          <a:prstGeom prst="rect">
            <a:avLst/>
          </a:prstGeom>
          <a:noFill/>
        </p:spPr>
        <p:txBody>
          <a:bodyPr wrap="none" rtlCol="0">
            <a:spAutoFit/>
          </a:bodyPr>
          <a:lstStyle/>
          <a:p>
            <a:r>
              <a:rPr lang="en-US" dirty="0" smtClean="0">
                <a:solidFill>
                  <a:srgbClr val="002060"/>
                </a:solidFill>
              </a:rPr>
              <a:t>3</a:t>
            </a:r>
            <a:endParaRPr lang="en-US" dirty="0">
              <a:solidFill>
                <a:srgbClr val="002060"/>
              </a:solidFill>
            </a:endParaRPr>
          </a:p>
        </p:txBody>
      </p:sp>
      <p:sp>
        <p:nvSpPr>
          <p:cNvPr id="37" name="TextBox 36"/>
          <p:cNvSpPr txBox="1"/>
          <p:nvPr/>
        </p:nvSpPr>
        <p:spPr>
          <a:xfrm>
            <a:off x="2209800" y="4267200"/>
            <a:ext cx="301686" cy="369332"/>
          </a:xfrm>
          <a:prstGeom prst="rect">
            <a:avLst/>
          </a:prstGeom>
          <a:noFill/>
        </p:spPr>
        <p:txBody>
          <a:bodyPr wrap="none" rtlCol="0">
            <a:spAutoFit/>
          </a:bodyPr>
          <a:lstStyle/>
          <a:p>
            <a:r>
              <a:rPr lang="en-US" dirty="0" smtClean="0">
                <a:solidFill>
                  <a:srgbClr val="002060"/>
                </a:solidFill>
              </a:rPr>
              <a:t>3</a:t>
            </a:r>
            <a:endParaRPr lang="en-US" dirty="0">
              <a:solidFill>
                <a:srgbClr val="002060"/>
              </a:solidFill>
            </a:endParaRPr>
          </a:p>
        </p:txBody>
      </p:sp>
      <p:sp>
        <p:nvSpPr>
          <p:cNvPr id="38" name="TextBox 37"/>
          <p:cNvSpPr txBox="1"/>
          <p:nvPr/>
        </p:nvSpPr>
        <p:spPr>
          <a:xfrm>
            <a:off x="3505200" y="3669268"/>
            <a:ext cx="301686" cy="369332"/>
          </a:xfrm>
          <a:prstGeom prst="rect">
            <a:avLst/>
          </a:prstGeom>
          <a:noFill/>
        </p:spPr>
        <p:txBody>
          <a:bodyPr wrap="none" rtlCol="0">
            <a:spAutoFit/>
          </a:bodyPr>
          <a:lstStyle/>
          <a:p>
            <a:r>
              <a:rPr lang="en-US" dirty="0" smtClean="0">
                <a:solidFill>
                  <a:srgbClr val="002060"/>
                </a:solidFill>
              </a:rPr>
              <a:t>4</a:t>
            </a:r>
            <a:endParaRPr lang="en-US" dirty="0">
              <a:solidFill>
                <a:srgbClr val="002060"/>
              </a:solidFill>
            </a:endParaRPr>
          </a:p>
        </p:txBody>
      </p:sp>
      <p:sp>
        <p:nvSpPr>
          <p:cNvPr id="39" name="TextBox 38"/>
          <p:cNvSpPr txBox="1"/>
          <p:nvPr/>
        </p:nvSpPr>
        <p:spPr>
          <a:xfrm>
            <a:off x="5257800" y="3669268"/>
            <a:ext cx="301686" cy="369332"/>
          </a:xfrm>
          <a:prstGeom prst="rect">
            <a:avLst/>
          </a:prstGeom>
          <a:noFill/>
        </p:spPr>
        <p:txBody>
          <a:bodyPr wrap="none" rtlCol="0">
            <a:spAutoFit/>
          </a:bodyPr>
          <a:lstStyle/>
          <a:p>
            <a:r>
              <a:rPr lang="en-US" dirty="0" smtClean="0">
                <a:solidFill>
                  <a:srgbClr val="002060"/>
                </a:solidFill>
              </a:rPr>
              <a:t>4</a:t>
            </a:r>
            <a:endParaRPr lang="en-US" dirty="0">
              <a:solidFill>
                <a:srgbClr val="002060"/>
              </a:solidFill>
            </a:endParaRPr>
          </a:p>
        </p:txBody>
      </p:sp>
      <p:sp>
        <p:nvSpPr>
          <p:cNvPr id="40" name="TextBox 39"/>
          <p:cNvSpPr txBox="1"/>
          <p:nvPr/>
        </p:nvSpPr>
        <p:spPr>
          <a:xfrm>
            <a:off x="4038600" y="4202668"/>
            <a:ext cx="301686" cy="369332"/>
          </a:xfrm>
          <a:prstGeom prst="rect">
            <a:avLst/>
          </a:prstGeom>
          <a:noFill/>
        </p:spPr>
        <p:txBody>
          <a:bodyPr wrap="none" rtlCol="0">
            <a:spAutoFit/>
          </a:bodyPr>
          <a:lstStyle/>
          <a:p>
            <a:r>
              <a:rPr lang="en-US" dirty="0" smtClean="0">
                <a:solidFill>
                  <a:srgbClr val="002060"/>
                </a:solidFill>
              </a:rPr>
              <a:t>5</a:t>
            </a:r>
            <a:endParaRPr lang="en-US" dirty="0">
              <a:solidFill>
                <a:srgbClr val="002060"/>
              </a:solidFill>
            </a:endParaRPr>
          </a:p>
        </p:txBody>
      </p:sp>
      <p:sp>
        <p:nvSpPr>
          <p:cNvPr id="41" name="TextBox 40"/>
          <p:cNvSpPr txBox="1"/>
          <p:nvPr/>
        </p:nvSpPr>
        <p:spPr>
          <a:xfrm>
            <a:off x="4803714" y="4202668"/>
            <a:ext cx="301686" cy="369332"/>
          </a:xfrm>
          <a:prstGeom prst="rect">
            <a:avLst/>
          </a:prstGeom>
          <a:noFill/>
        </p:spPr>
        <p:txBody>
          <a:bodyPr wrap="none" rtlCol="0">
            <a:spAutoFit/>
          </a:bodyPr>
          <a:lstStyle/>
          <a:p>
            <a:r>
              <a:rPr lang="en-US" dirty="0" smtClean="0">
                <a:solidFill>
                  <a:srgbClr val="002060"/>
                </a:solidFill>
              </a:rPr>
              <a:t>5</a:t>
            </a:r>
            <a:endParaRPr lang="en-US" dirty="0">
              <a:solidFill>
                <a:srgbClr val="002060"/>
              </a:solidFill>
            </a:endParaRPr>
          </a:p>
        </p:txBody>
      </p:sp>
      <p:sp>
        <p:nvSpPr>
          <p:cNvPr id="42" name="TextBox 41"/>
          <p:cNvSpPr txBox="1"/>
          <p:nvPr/>
        </p:nvSpPr>
        <p:spPr>
          <a:xfrm>
            <a:off x="4422714" y="4953000"/>
            <a:ext cx="301686" cy="369332"/>
          </a:xfrm>
          <a:prstGeom prst="rect">
            <a:avLst/>
          </a:prstGeom>
          <a:noFill/>
        </p:spPr>
        <p:txBody>
          <a:bodyPr wrap="none" rtlCol="0">
            <a:spAutoFit/>
          </a:bodyPr>
          <a:lstStyle/>
          <a:p>
            <a:r>
              <a:rPr lang="en-US" dirty="0" smtClean="0">
                <a:solidFill>
                  <a:srgbClr val="002060"/>
                </a:solidFill>
              </a:rPr>
              <a:t>6</a:t>
            </a:r>
            <a:endParaRPr lang="en-US" dirty="0">
              <a:solidFill>
                <a:srgbClr val="002060"/>
              </a:solidFill>
            </a:endParaRPr>
          </a:p>
        </p:txBody>
      </p:sp>
      <p:sp>
        <p:nvSpPr>
          <p:cNvPr id="43" name="TextBox 42"/>
          <p:cNvSpPr txBox="1"/>
          <p:nvPr/>
        </p:nvSpPr>
        <p:spPr>
          <a:xfrm>
            <a:off x="2392226" y="5650468"/>
            <a:ext cx="4465774" cy="369332"/>
          </a:xfrm>
          <a:prstGeom prst="rect">
            <a:avLst/>
          </a:prstGeom>
          <a:noFill/>
        </p:spPr>
        <p:txBody>
          <a:bodyPr wrap="none" rtlCol="0">
            <a:spAutoFit/>
          </a:bodyPr>
          <a:lstStyle/>
          <a:p>
            <a:r>
              <a:rPr lang="en-US" dirty="0" smtClean="0">
                <a:solidFill>
                  <a:schemeClr val="bg1"/>
                </a:solidFill>
                <a:latin typeface="Times New Roman" pitchFamily="18" charset="0"/>
                <a:cs typeface="Times New Roman" pitchFamily="18" charset="0"/>
              </a:rPr>
              <a:t>Correspondence of Truss Members for Design</a:t>
            </a:r>
            <a:endParaRPr lang="en-US" dirty="0">
              <a:solidFill>
                <a:schemeClr val="bg1"/>
              </a:solidFill>
              <a:latin typeface="Times New Roman" pitchFamily="18" charset="0"/>
              <a:cs typeface="Times New Roman" pitchFamily="18" charset="0"/>
            </a:endParaRPr>
          </a:p>
        </p:txBody>
      </p:sp>
      <p:sp>
        <p:nvSpPr>
          <p:cNvPr id="44" name="Slide Number Placeholder 43"/>
          <p:cNvSpPr>
            <a:spLocks noGrp="1"/>
          </p:cNvSpPr>
          <p:nvPr>
            <p:ph type="sldNum" sz="quarter" idx="12"/>
          </p:nvPr>
        </p:nvSpPr>
        <p:spPr/>
        <p:txBody>
          <a:bodyPr/>
          <a:lstStyle/>
          <a:p>
            <a:fld id="{A12CA1A4-B3EB-4EC0-922D-655B6ECFCAD6}" type="slidenum">
              <a:rPr lang="en-US" smtClean="0"/>
              <a:pPr/>
              <a:t>20</a:t>
            </a:fld>
            <a:endParaRPr lang="en-US"/>
          </a:p>
        </p:txBody>
      </p:sp>
      <p:sp>
        <p:nvSpPr>
          <p:cNvPr id="45" name="Footer Placeholder 44"/>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514350" lvl="0" indent="-514350" algn="just">
              <a:lnSpc>
                <a:spcPct val="120000"/>
              </a:lnSpc>
              <a:spcBef>
                <a:spcPts val="600"/>
              </a:spcBef>
              <a:spcAft>
                <a:spcPts val="600"/>
              </a:spcAft>
              <a:buFont typeface="+mj-lt"/>
              <a:buAutoNum type="arabicPeriod" startAt="6"/>
              <a:defRPr/>
            </a:pPr>
            <a:endParaRPr lang="en-US" sz="2800" dirty="0" smtClean="0">
              <a:solidFill>
                <a:schemeClr val="bg1"/>
              </a:solidFill>
              <a:latin typeface="Times New Roman" pitchFamily="18" charset="0"/>
              <a:cs typeface="Times New Roman" pitchFamily="18" charset="0"/>
            </a:endParaRPr>
          </a:p>
        </p:txBody>
      </p:sp>
      <p:sp>
        <p:nvSpPr>
          <p:cNvPr id="44" name="Slide Number Placeholder 43"/>
          <p:cNvSpPr>
            <a:spLocks noGrp="1"/>
          </p:cNvSpPr>
          <p:nvPr>
            <p:ph type="sldNum" sz="quarter" idx="12"/>
          </p:nvPr>
        </p:nvSpPr>
        <p:spPr/>
        <p:txBody>
          <a:bodyPr/>
          <a:lstStyle/>
          <a:p>
            <a:fld id="{A12CA1A4-B3EB-4EC0-922D-655B6ECFCAD6}" type="slidenum">
              <a:rPr lang="en-US" smtClean="0"/>
              <a:pPr/>
              <a:t>21</a:t>
            </a:fld>
            <a:endParaRPr lang="en-US"/>
          </a:p>
        </p:txBody>
      </p:sp>
      <p:sp>
        <p:nvSpPr>
          <p:cNvPr id="46" name="TextBox 45"/>
          <p:cNvSpPr txBox="1"/>
          <p:nvPr/>
        </p:nvSpPr>
        <p:spPr>
          <a:xfrm>
            <a:off x="2587423" y="2641937"/>
            <a:ext cx="3737177" cy="1015663"/>
          </a:xfrm>
          <a:prstGeom prst="rect">
            <a:avLst/>
          </a:prstGeom>
          <a:noFill/>
        </p:spPr>
        <p:txBody>
          <a:bodyPr wrap="none" rtlCol="0">
            <a:spAutoFit/>
          </a:bodyPr>
          <a:lstStyle/>
          <a:p>
            <a:r>
              <a:rPr lang="en-US" sz="6000" dirty="0" smtClean="0">
                <a:solidFill>
                  <a:schemeClr val="bg1"/>
                </a:solidFill>
              </a:rPr>
              <a:t>Thank   You</a:t>
            </a:r>
            <a:endParaRPr lang="en-US" sz="6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3200" b="1" i="0" strike="noStrike" kern="1200" cap="none" spc="0" normalizeH="0" baseline="0" noProof="0" dirty="0" smtClean="0">
                <a:ln>
                  <a:noFill/>
                </a:ln>
                <a:solidFill>
                  <a:srgbClr val="002060"/>
                </a:solidFill>
                <a:effectLst/>
                <a:uLnTx/>
                <a:uFillTx/>
                <a:latin typeface="Times New Roman" pitchFamily="18" charset="0"/>
                <a:ea typeface="+mn-ea"/>
                <a:cs typeface="+mn-cs"/>
              </a:rPr>
              <a:t>Dead Loads</a:t>
            </a:r>
          </a:p>
          <a:p>
            <a:pPr marL="609600" marR="0" lvl="0" indent="-609600" algn="just" defTabSz="914400" rtl="0" eaLnBrk="1" fontAlgn="auto" latinLnBrk="0" hangingPunct="1">
              <a:lnSpc>
                <a:spcPct val="120000"/>
              </a:lnSpc>
              <a:spcBef>
                <a:spcPct val="50000"/>
              </a:spcBef>
              <a:spcAft>
                <a:spcPts val="0"/>
              </a:spcAft>
              <a:buClrTx/>
              <a:buSzTx/>
              <a:buFontTx/>
              <a:buNone/>
              <a:tabLst/>
              <a:defRPr/>
            </a:pPr>
            <a:r>
              <a:rPr lang="en-US" sz="2800" dirty="0">
                <a:solidFill>
                  <a:schemeClr val="bg1"/>
                </a:solidFill>
                <a:latin typeface="Times New Roman" pitchFamily="18" charset="0"/>
              </a:rPr>
              <a:t>	</a:t>
            </a:r>
            <a:r>
              <a:rPr lang="en-US" sz="2800" dirty="0" smtClean="0">
                <a:solidFill>
                  <a:schemeClr val="bg1"/>
                </a:solidFill>
                <a:latin typeface="Times New Roman" pitchFamily="18" charset="0"/>
              </a:rPr>
              <a:t>Dead load is the self weight of different components of the structure itself.</a:t>
            </a:r>
          </a:p>
          <a:p>
            <a:pPr marL="609600" marR="0" lvl="0" indent="-609600" algn="just" defTabSz="914400" rtl="0" eaLnBrk="1" fontAlgn="auto" latinLnBrk="0" hangingPunct="1">
              <a:lnSpc>
                <a:spcPct val="120000"/>
              </a:lnSpc>
              <a:spcBef>
                <a:spcPct val="5000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ea typeface="+mn-ea"/>
                <a:cs typeface="+mn-cs"/>
              </a:rPr>
              <a:t>	</a:t>
            </a:r>
            <a:r>
              <a:rPr kumimoji="0" lang="en-US" sz="2800" b="0" i="0" u="none" strike="noStrike" kern="1200" cap="none" spc="0" normalizeH="0" baseline="0" noProof="0" dirty="0" smtClean="0">
                <a:ln>
                  <a:noFill/>
                </a:ln>
                <a:solidFill>
                  <a:srgbClr val="002060"/>
                </a:solidFill>
                <a:effectLst/>
                <a:uLnTx/>
                <a:uFillTx/>
                <a:latin typeface="Times New Roman" pitchFamily="18" charset="0"/>
                <a:ea typeface="+mn-ea"/>
                <a:cs typeface="+mn-cs"/>
              </a:rPr>
              <a:t>Its magnitude and point of application does not appreciably change with time.</a:t>
            </a:r>
          </a:p>
          <a:p>
            <a:pPr marL="609600" marR="0" lvl="0" indent="-609600" algn="just" defTabSz="914400" rtl="0" eaLnBrk="1" fontAlgn="auto" latinLnBrk="0" hangingPunct="1">
              <a:lnSpc>
                <a:spcPct val="120000"/>
              </a:lnSpc>
              <a:spcBef>
                <a:spcPct val="50000"/>
              </a:spcBef>
              <a:spcAft>
                <a:spcPts val="0"/>
              </a:spcAft>
              <a:buClrTx/>
              <a:buSzTx/>
              <a:buFontTx/>
              <a:buNone/>
              <a:tabLst/>
              <a:defRPr/>
            </a:pPr>
            <a:r>
              <a:rPr lang="en-US" sz="2800" dirty="0" smtClean="0">
                <a:solidFill>
                  <a:schemeClr val="bg1"/>
                </a:solidFill>
                <a:latin typeface="Times New Roman" pitchFamily="18" charset="0"/>
              </a:rPr>
              <a:t>	Dead load on a truss will comprise of loads of roof coverings, perpendicularly running beams (</a:t>
            </a:r>
            <a:r>
              <a:rPr lang="en-US" sz="2800" dirty="0" err="1" smtClean="0">
                <a:solidFill>
                  <a:schemeClr val="bg1"/>
                </a:solidFill>
                <a:latin typeface="Times New Roman" pitchFamily="18" charset="0"/>
              </a:rPr>
              <a:t>purlins</a:t>
            </a:r>
            <a:r>
              <a:rPr lang="en-US" sz="2800" dirty="0" smtClean="0">
                <a:solidFill>
                  <a:schemeClr val="bg1"/>
                </a:solidFill>
                <a:latin typeface="Times New Roman" pitchFamily="18" charset="0"/>
              </a:rPr>
              <a:t>), connections, supporting elements (braces) and self load of the truss.</a:t>
            </a:r>
            <a:endParaRPr kumimoji="0" lang="en-US" sz="2800" b="0" i="0" u="none" strike="noStrike" kern="1200" cap="none" spc="0" normalizeH="0" baseline="0" noProof="0" dirty="0" smtClean="0">
              <a:ln>
                <a:noFill/>
              </a:ln>
              <a:solidFill>
                <a:schemeClr val="bg1"/>
              </a:solidFill>
              <a:effectLst/>
              <a:uLnTx/>
              <a:uFillTx/>
              <a:latin typeface="Times New Roman" pitchFamily="18" charset="0"/>
              <a:ea typeface="+mn-ea"/>
              <a:cs typeface="+mn-cs"/>
            </a:endParaRPr>
          </a:p>
        </p:txBody>
      </p:sp>
      <p:sp>
        <p:nvSpPr>
          <p:cNvPr id="5" name="Slide Number Placeholder 4"/>
          <p:cNvSpPr>
            <a:spLocks noGrp="1"/>
          </p:cNvSpPr>
          <p:nvPr>
            <p:ph type="sldNum" sz="quarter" idx="12"/>
          </p:nvPr>
        </p:nvSpPr>
        <p:spPr/>
        <p:txBody>
          <a:bodyPr/>
          <a:lstStyle/>
          <a:p>
            <a:fld id="{A12CA1A4-B3EB-4EC0-922D-655B6ECFCAD6}" type="slidenum">
              <a:rPr lang="en-US" smtClean="0"/>
              <a:pPr/>
              <a:t>3</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3200" b="1" i="0" strike="noStrike" kern="1200" cap="none" spc="0" normalizeH="0" baseline="0" noProof="0" dirty="0" smtClean="0">
                <a:ln>
                  <a:noFill/>
                </a:ln>
                <a:solidFill>
                  <a:srgbClr val="002060"/>
                </a:solidFill>
                <a:effectLst/>
                <a:uLnTx/>
                <a:uFillTx/>
                <a:latin typeface="Times New Roman" pitchFamily="18" charset="0"/>
                <a:ea typeface="+mn-ea"/>
                <a:cs typeface="+mn-cs"/>
              </a:rPr>
              <a:t>Superimposed Loads</a:t>
            </a:r>
          </a:p>
          <a:p>
            <a:pPr marL="609600" marR="0" lvl="0" indent="-609600" algn="just" defTabSz="914400" rtl="0" eaLnBrk="1" fontAlgn="auto" latinLnBrk="0" hangingPunct="1">
              <a:lnSpc>
                <a:spcPct val="120000"/>
              </a:lnSpc>
              <a:spcBef>
                <a:spcPct val="50000"/>
              </a:spcBef>
              <a:spcAft>
                <a:spcPts val="0"/>
              </a:spcAft>
              <a:buClrTx/>
              <a:buSzTx/>
              <a:buFontTx/>
              <a:buNone/>
              <a:tabLst/>
              <a:defRPr/>
            </a:pPr>
            <a:r>
              <a:rPr lang="en-US" sz="2800" dirty="0">
                <a:solidFill>
                  <a:schemeClr val="bg1"/>
                </a:solidFill>
                <a:latin typeface="Times New Roman" pitchFamily="18" charset="0"/>
              </a:rPr>
              <a:t>	</a:t>
            </a:r>
            <a:r>
              <a:rPr lang="en-US" sz="2800" dirty="0" smtClean="0">
                <a:solidFill>
                  <a:schemeClr val="bg1"/>
                </a:solidFill>
                <a:latin typeface="Times New Roman" pitchFamily="18" charset="0"/>
              </a:rPr>
              <a:t>All the loads externally acting on the structure leaving its own weight are called superimposed loads.</a:t>
            </a:r>
          </a:p>
          <a:p>
            <a:pPr marL="609600" marR="0" lvl="0" indent="-609600" algn="just" defTabSz="914400" rtl="0" eaLnBrk="1" fontAlgn="auto" latinLnBrk="0" hangingPunct="1">
              <a:lnSpc>
                <a:spcPct val="120000"/>
              </a:lnSpc>
              <a:spcBef>
                <a:spcPct val="5000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Times New Roman" pitchFamily="18" charset="0"/>
                <a:ea typeface="+mn-ea"/>
                <a:cs typeface="+mn-cs"/>
              </a:rPr>
              <a:t>	</a:t>
            </a:r>
            <a:r>
              <a:rPr kumimoji="0" lang="en-US" sz="2800" b="0" i="0" u="none" strike="noStrike" kern="1200" cap="none" spc="0" normalizeH="0" baseline="0" noProof="0" dirty="0" smtClean="0">
                <a:ln>
                  <a:noFill/>
                </a:ln>
                <a:solidFill>
                  <a:srgbClr val="002060"/>
                </a:solidFill>
                <a:effectLst/>
                <a:uLnTx/>
                <a:uFillTx/>
                <a:latin typeface="Times New Roman" pitchFamily="18" charset="0"/>
                <a:ea typeface="+mn-ea"/>
                <a:cs typeface="+mn-cs"/>
              </a:rPr>
              <a:t>The expected maximum loads are called service loads and the design</a:t>
            </a:r>
            <a:r>
              <a:rPr kumimoji="0" lang="en-US" sz="2800" b="0" i="0" u="none" strike="noStrike" kern="1200" cap="none" spc="0" normalizeH="0" noProof="0" dirty="0" smtClean="0">
                <a:ln>
                  <a:noFill/>
                </a:ln>
                <a:solidFill>
                  <a:srgbClr val="002060"/>
                </a:solidFill>
                <a:effectLst/>
                <a:uLnTx/>
                <a:uFillTx/>
                <a:latin typeface="Times New Roman" pitchFamily="18" charset="0"/>
                <a:ea typeface="+mn-ea"/>
                <a:cs typeface="+mn-cs"/>
              </a:rPr>
              <a:t> loads for LRFD method are the loads obtained after multiplying with the appropriate load factors.</a:t>
            </a:r>
          </a:p>
          <a:p>
            <a:pPr marL="609600" marR="0" lvl="0" indent="-609600" algn="just" defTabSz="914400" rtl="0" eaLnBrk="1" fontAlgn="auto" latinLnBrk="0" hangingPunct="1">
              <a:lnSpc>
                <a:spcPct val="120000"/>
              </a:lnSpc>
              <a:spcBef>
                <a:spcPct val="50000"/>
              </a:spcBef>
              <a:spcAft>
                <a:spcPts val="0"/>
              </a:spcAft>
              <a:buClrTx/>
              <a:buSzTx/>
              <a:buFontTx/>
              <a:buNone/>
              <a:tabLst/>
              <a:defRPr/>
            </a:pPr>
            <a:r>
              <a:rPr lang="en-US" sz="2800" baseline="0" dirty="0" smtClean="0">
                <a:solidFill>
                  <a:schemeClr val="bg1"/>
                </a:solidFill>
                <a:latin typeface="Times New Roman" pitchFamily="18" charset="0"/>
              </a:rPr>
              <a:t>	Live</a:t>
            </a:r>
            <a:r>
              <a:rPr lang="en-US" sz="2800" dirty="0" smtClean="0">
                <a:solidFill>
                  <a:schemeClr val="bg1"/>
                </a:solidFill>
                <a:latin typeface="Times New Roman" pitchFamily="18" charset="0"/>
              </a:rPr>
              <a:t> load, wind load, snow load and earthquake load are all examples of superimposed loads.</a:t>
            </a:r>
            <a:endParaRPr kumimoji="0" lang="en-US" sz="2800" b="0" i="0" u="none" strike="noStrike" kern="1200" cap="none" spc="0" normalizeH="0" baseline="0" noProof="0" dirty="0" smtClean="0">
              <a:ln>
                <a:noFill/>
              </a:ln>
              <a:solidFill>
                <a:schemeClr val="bg1"/>
              </a:solidFill>
              <a:effectLst/>
              <a:uLnTx/>
              <a:uFillTx/>
              <a:latin typeface="Times New Roman" pitchFamily="18" charset="0"/>
              <a:ea typeface="+mn-ea"/>
              <a:cs typeface="+mn-cs"/>
            </a:endParaRPr>
          </a:p>
        </p:txBody>
      </p:sp>
      <p:sp>
        <p:nvSpPr>
          <p:cNvPr id="5" name="Slide Number Placeholder 4"/>
          <p:cNvSpPr>
            <a:spLocks noGrp="1"/>
          </p:cNvSpPr>
          <p:nvPr>
            <p:ph type="sldNum" sz="quarter" idx="12"/>
          </p:nvPr>
        </p:nvSpPr>
        <p:spPr/>
        <p:txBody>
          <a:bodyPr/>
          <a:lstStyle/>
          <a:p>
            <a:fld id="{A12CA1A4-B3EB-4EC0-922D-655B6ECFCAD6}" type="slidenum">
              <a:rPr lang="en-US" smtClean="0"/>
              <a:pPr/>
              <a:t>4</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ts val="600"/>
              </a:spcBef>
              <a:spcAft>
                <a:spcPts val="600"/>
              </a:spcAft>
              <a:buClrTx/>
              <a:buSzTx/>
              <a:buFontTx/>
              <a:buNone/>
              <a:tabLst/>
              <a:defRPr/>
            </a:pPr>
            <a:r>
              <a:rPr kumimoji="0" lang="en-US" sz="3200" b="1" i="0" strike="noStrike" kern="1200" cap="none" spc="0" normalizeH="0" baseline="0" noProof="0" dirty="0" smtClean="0">
                <a:ln>
                  <a:noFill/>
                </a:ln>
                <a:solidFill>
                  <a:srgbClr val="002060"/>
                </a:solidFill>
                <a:effectLst/>
                <a:uLnTx/>
                <a:uFillTx/>
                <a:latin typeface="Times New Roman" pitchFamily="18" charset="0"/>
                <a:ea typeface="+mn-ea"/>
                <a:cs typeface="+mn-cs"/>
              </a:rPr>
              <a:t>Dead Loads of Truss Roof Components</a:t>
            </a:r>
            <a:endParaRPr lang="en-US" sz="2800" dirty="0" smtClean="0">
              <a:solidFill>
                <a:schemeClr val="bg1"/>
              </a:solidFill>
              <a:latin typeface="Times New Roman" pitchFamily="18" charset="0"/>
            </a:endParaRPr>
          </a:p>
          <a:p>
            <a:pPr marL="342900" lvl="0" indent="-342900">
              <a:lnSpc>
                <a:spcPct val="120000"/>
              </a:lnSpc>
              <a:spcBef>
                <a:spcPts val="600"/>
              </a:spcBef>
              <a:spcAft>
                <a:spcPts val="600"/>
              </a:spcAft>
              <a:defRPr/>
            </a:pPr>
            <a:r>
              <a:rPr lang="en-US" sz="2800" dirty="0">
                <a:solidFill>
                  <a:schemeClr val="bg1"/>
                </a:solidFill>
                <a:latin typeface="Times New Roman" pitchFamily="18" charset="0"/>
              </a:rPr>
              <a:t>	</a:t>
            </a:r>
            <a:r>
              <a:rPr lang="en-US" sz="2800" dirty="0" smtClean="0">
                <a:solidFill>
                  <a:schemeClr val="bg1"/>
                </a:solidFill>
                <a:latin typeface="Times New Roman" pitchFamily="18" charset="0"/>
                <a:cs typeface="Times New Roman" pitchFamily="18" charset="0"/>
              </a:rPr>
              <a:t>The weights of various structural components per unit plan area are as follows:</a:t>
            </a:r>
          </a:p>
        </p:txBody>
      </p:sp>
      <p:graphicFrame>
        <p:nvGraphicFramePr>
          <p:cNvPr id="5" name="Table 4"/>
          <p:cNvGraphicFramePr>
            <a:graphicFrameLocks noGrp="1"/>
          </p:cNvGraphicFramePr>
          <p:nvPr/>
        </p:nvGraphicFramePr>
        <p:xfrm>
          <a:off x="228600" y="2286000"/>
          <a:ext cx="8686800" cy="4267200"/>
        </p:xfrm>
        <a:graphic>
          <a:graphicData uri="http://schemas.openxmlformats.org/drawingml/2006/table">
            <a:tbl>
              <a:tblPr firstRow="1" bandRow="1">
                <a:tableStyleId>{2D5ABB26-0587-4C30-8999-92F81FD0307C}</a:tableStyleId>
              </a:tblPr>
              <a:tblGrid>
                <a:gridCol w="434340"/>
                <a:gridCol w="6271260"/>
                <a:gridCol w="895350"/>
                <a:gridCol w="1085850"/>
              </a:tblGrid>
              <a:tr h="277586">
                <a:tc>
                  <a:txBody>
                    <a:bodyPr/>
                    <a:lstStyle/>
                    <a:p>
                      <a:r>
                        <a:rPr lang="en-US" sz="1400" dirty="0" smtClean="0">
                          <a:solidFill>
                            <a:srgbClr val="002060"/>
                          </a:solidFill>
                        </a:rPr>
                        <a:t>a</a:t>
                      </a:r>
                      <a:endParaRPr lang="en-US" sz="1400" b="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Asbestos cement concrete sheets (corrugated)</a:t>
                      </a:r>
                      <a:endParaRPr lang="en-US" sz="1400" b="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15 –</a:t>
                      </a:r>
                      <a:r>
                        <a:rPr lang="en-US" sz="1400" baseline="0" dirty="0" smtClean="0">
                          <a:solidFill>
                            <a:srgbClr val="002060"/>
                          </a:solidFill>
                        </a:rPr>
                        <a:t> </a:t>
                      </a:r>
                      <a:r>
                        <a:rPr lang="en-US" sz="1400" dirty="0" smtClean="0">
                          <a:solidFill>
                            <a:srgbClr val="002060"/>
                          </a:solidFill>
                        </a:rPr>
                        <a:t>30</a:t>
                      </a:r>
                      <a:endParaRPr lang="en-US" sz="1400" b="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kg/m</a:t>
                      </a:r>
                      <a:r>
                        <a:rPr lang="en-US" sz="1400" baseline="30000" dirty="0" smtClean="0">
                          <a:solidFill>
                            <a:srgbClr val="002060"/>
                          </a:solidFill>
                        </a:rPr>
                        <a:t>2</a:t>
                      </a:r>
                      <a:endParaRPr lang="en-US" sz="1400" b="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b</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Corrugated galvanized iron sheets</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6 – 30</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kg/m</a:t>
                      </a:r>
                      <a:r>
                        <a:rPr lang="en-US" sz="1400" baseline="30000" dirty="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c</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Lightweight R.C. slabs, 60 – 90 mm thick</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120 – 200</a:t>
                      </a:r>
                      <a:endParaRPr lang="en-US" sz="1400" dirty="0">
                        <a:solidFill>
                          <a:srgbClr val="002060"/>
                        </a:solidFill>
                        <a:latin typeface="Times New Roman" pitchFamily="18" charset="0"/>
                        <a:cs typeface="Times New Roman" pitchFamily="18" charset="0"/>
                      </a:endParaRPr>
                    </a:p>
                  </a:txBody>
                  <a:tcPr/>
                </a:tc>
                <a:tc>
                  <a:txBody>
                    <a:bodyPr/>
                    <a:lstStyle/>
                    <a:p>
                      <a:r>
                        <a:rPr lang="en-US" sz="1400" smtClean="0">
                          <a:solidFill>
                            <a:srgbClr val="002060"/>
                          </a:solidFill>
                        </a:rPr>
                        <a:t>kg/m</a:t>
                      </a:r>
                      <a:r>
                        <a:rPr lang="en-US" sz="1400" baseline="3000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d</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Slate, Gypsum and other tiles</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35 – 40</a:t>
                      </a:r>
                      <a:endParaRPr lang="en-US" sz="1400" dirty="0">
                        <a:solidFill>
                          <a:srgbClr val="002060"/>
                        </a:solidFill>
                        <a:latin typeface="Times New Roman" pitchFamily="18" charset="0"/>
                        <a:cs typeface="Times New Roman" pitchFamily="18" charset="0"/>
                      </a:endParaRPr>
                    </a:p>
                  </a:txBody>
                  <a:tcPr/>
                </a:tc>
                <a:tc>
                  <a:txBody>
                    <a:bodyPr/>
                    <a:lstStyle/>
                    <a:p>
                      <a:r>
                        <a:rPr lang="en-US" sz="1400" smtClean="0">
                          <a:solidFill>
                            <a:srgbClr val="002060"/>
                          </a:solidFill>
                        </a:rPr>
                        <a:t>kg/m</a:t>
                      </a:r>
                      <a:r>
                        <a:rPr lang="en-US" sz="1400" baseline="3000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e</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Glazing 6 mm or wire woven glass</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25 – 30</a:t>
                      </a:r>
                      <a:endParaRPr lang="en-US" sz="1400" dirty="0">
                        <a:solidFill>
                          <a:srgbClr val="002060"/>
                        </a:solidFill>
                        <a:latin typeface="Times New Roman" pitchFamily="18" charset="0"/>
                        <a:cs typeface="Times New Roman" pitchFamily="18" charset="0"/>
                      </a:endParaRPr>
                    </a:p>
                  </a:txBody>
                  <a:tcPr/>
                </a:tc>
                <a:tc>
                  <a:txBody>
                    <a:bodyPr/>
                    <a:lstStyle/>
                    <a:p>
                      <a:r>
                        <a:rPr lang="en-US" sz="1400" smtClean="0">
                          <a:solidFill>
                            <a:srgbClr val="002060"/>
                          </a:solidFill>
                        </a:rPr>
                        <a:t>kg/m</a:t>
                      </a:r>
                      <a:r>
                        <a:rPr lang="en-US" sz="1400" baseline="3000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f</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Tar &amp; gravel roofing</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40 – 50</a:t>
                      </a:r>
                      <a:endParaRPr lang="en-US" sz="1400" dirty="0">
                        <a:solidFill>
                          <a:srgbClr val="002060"/>
                        </a:solidFill>
                        <a:latin typeface="Times New Roman" pitchFamily="18" charset="0"/>
                        <a:cs typeface="Times New Roman" pitchFamily="18" charset="0"/>
                      </a:endParaRPr>
                    </a:p>
                  </a:txBody>
                  <a:tcPr/>
                </a:tc>
                <a:tc>
                  <a:txBody>
                    <a:bodyPr/>
                    <a:lstStyle/>
                    <a:p>
                      <a:r>
                        <a:rPr lang="en-US" sz="1400" smtClean="0">
                          <a:solidFill>
                            <a:srgbClr val="002060"/>
                          </a:solidFill>
                        </a:rPr>
                        <a:t>kg/m</a:t>
                      </a:r>
                      <a:r>
                        <a:rPr lang="en-US" sz="1400" baseline="3000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g</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Insulation boards</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5 – 8</a:t>
                      </a:r>
                      <a:endParaRPr lang="en-US" sz="1400" dirty="0">
                        <a:solidFill>
                          <a:srgbClr val="002060"/>
                        </a:solidFill>
                        <a:latin typeface="Times New Roman" pitchFamily="18" charset="0"/>
                        <a:cs typeface="Times New Roman" pitchFamily="18" charset="0"/>
                      </a:endParaRPr>
                    </a:p>
                  </a:txBody>
                  <a:tcPr/>
                </a:tc>
                <a:tc>
                  <a:txBody>
                    <a:bodyPr/>
                    <a:lstStyle/>
                    <a:p>
                      <a:r>
                        <a:rPr lang="en-US" sz="1400" smtClean="0">
                          <a:solidFill>
                            <a:srgbClr val="002060"/>
                          </a:solidFill>
                        </a:rPr>
                        <a:t>kg/m</a:t>
                      </a:r>
                      <a:r>
                        <a:rPr lang="en-US" sz="1400" baseline="3000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h</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err="1" smtClean="0">
                          <a:solidFill>
                            <a:srgbClr val="002060"/>
                          </a:solidFill>
                        </a:rPr>
                        <a:t>Purlins</a:t>
                      </a:r>
                      <a:endParaRPr lang="en-US" sz="1400" dirty="0">
                        <a:solidFill>
                          <a:srgbClr val="002060"/>
                        </a:solidFill>
                        <a:latin typeface="Times New Roman" pitchFamily="18" charset="0"/>
                        <a:cs typeface="Times New Roman" pitchFamily="18" charset="0"/>
                      </a:endParaRPr>
                    </a:p>
                  </a:txBody>
                  <a:tcPr/>
                </a:tc>
                <a:tc>
                  <a:txBody>
                    <a:bodyPr/>
                    <a:lstStyle/>
                    <a:p>
                      <a:endParaRPr lang="en-US" sz="1400" dirty="0">
                        <a:solidFill>
                          <a:srgbClr val="002060"/>
                        </a:solidFill>
                        <a:latin typeface="Times New Roman" pitchFamily="18" charset="0"/>
                        <a:cs typeface="Times New Roman" pitchFamily="18" charset="0"/>
                      </a:endParaRPr>
                    </a:p>
                  </a:txBody>
                  <a:tcPr/>
                </a:tc>
                <a:tc>
                  <a:txBody>
                    <a:bodyPr/>
                    <a:lstStyle/>
                    <a:p>
                      <a:endParaRPr lang="en-US" sz="1400" baseline="30000" dirty="0">
                        <a:solidFill>
                          <a:srgbClr val="002060"/>
                        </a:solidFill>
                        <a:latin typeface="Times New Roman" pitchFamily="18" charset="0"/>
                        <a:cs typeface="Times New Roman" pitchFamily="18" charset="0"/>
                      </a:endParaRPr>
                    </a:p>
                  </a:txBody>
                  <a:tcPr/>
                </a:tc>
              </a:tr>
              <a:tr h="277586">
                <a:tc>
                  <a:txBody>
                    <a:bodyPr/>
                    <a:lstStyle/>
                    <a:p>
                      <a:endParaRPr lang="en-US" sz="140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For slate roof</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15 – 20</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kg/m</a:t>
                      </a:r>
                      <a:r>
                        <a:rPr lang="en-US" sz="1400" baseline="30000" dirty="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endParaRPr lang="en-US" sz="140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For glazed roof</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9</a:t>
                      </a:r>
                      <a:r>
                        <a:rPr lang="en-US" sz="1400" baseline="0" dirty="0" smtClean="0">
                          <a:solidFill>
                            <a:srgbClr val="002060"/>
                          </a:solidFill>
                        </a:rPr>
                        <a:t> – 14</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kg/m</a:t>
                      </a:r>
                      <a:r>
                        <a:rPr lang="en-US" sz="1400" baseline="30000" dirty="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endParaRPr lang="en-US" sz="140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For corrugated sheeting</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8 – 13</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kg/m</a:t>
                      </a:r>
                      <a:r>
                        <a:rPr lang="en-US" sz="1400" baseline="30000" dirty="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err="1" smtClean="0">
                          <a:solidFill>
                            <a:srgbClr val="002060"/>
                          </a:solidFill>
                        </a:rPr>
                        <a:t>i</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Bracings</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2 – 6</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kg/m</a:t>
                      </a:r>
                      <a:r>
                        <a:rPr lang="en-US" sz="1400" baseline="30000" dirty="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j</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Miscellaneous</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5 – 7</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kg/m</a:t>
                      </a:r>
                      <a:r>
                        <a:rPr lang="en-US" sz="1400" baseline="30000" dirty="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r h="277586">
                <a:tc>
                  <a:txBody>
                    <a:bodyPr/>
                    <a:lstStyle/>
                    <a:p>
                      <a:r>
                        <a:rPr lang="en-US" sz="1400" dirty="0" smtClean="0">
                          <a:solidFill>
                            <a:srgbClr val="002060"/>
                          </a:solidFill>
                        </a:rPr>
                        <a:t>k</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Self-weight of truss</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10 – 25</a:t>
                      </a:r>
                      <a:endParaRPr lang="en-US" sz="1400" dirty="0">
                        <a:solidFill>
                          <a:srgbClr val="002060"/>
                        </a:solidFill>
                        <a:latin typeface="Times New Roman" pitchFamily="18" charset="0"/>
                        <a:cs typeface="Times New Roman" pitchFamily="18" charset="0"/>
                      </a:endParaRPr>
                    </a:p>
                  </a:txBody>
                  <a:tcPr/>
                </a:tc>
                <a:tc>
                  <a:txBody>
                    <a:bodyPr/>
                    <a:lstStyle/>
                    <a:p>
                      <a:r>
                        <a:rPr lang="en-US" sz="1400" dirty="0" smtClean="0">
                          <a:solidFill>
                            <a:srgbClr val="002060"/>
                          </a:solidFill>
                        </a:rPr>
                        <a:t>kg/m</a:t>
                      </a:r>
                      <a:r>
                        <a:rPr lang="en-US" sz="1400" baseline="30000" dirty="0" smtClean="0">
                          <a:solidFill>
                            <a:srgbClr val="002060"/>
                          </a:solidFill>
                        </a:rPr>
                        <a:t>2</a:t>
                      </a:r>
                      <a:endParaRPr lang="en-US" sz="1400" baseline="30000" dirty="0">
                        <a:solidFill>
                          <a:srgbClr val="002060"/>
                        </a:solidFill>
                        <a:latin typeface="Times New Roman" pitchFamily="18" charset="0"/>
                        <a:cs typeface="Times New Roman" pitchFamily="18" charset="0"/>
                      </a:endParaRPr>
                    </a:p>
                  </a:txBody>
                  <a:tcPr/>
                </a:tc>
              </a:tr>
            </a:tbl>
          </a:graphicData>
        </a:graphic>
      </p:graphicFrame>
      <p:sp>
        <p:nvSpPr>
          <p:cNvPr id="6" name="Slide Number Placeholder 5"/>
          <p:cNvSpPr>
            <a:spLocks noGrp="1"/>
          </p:cNvSpPr>
          <p:nvPr>
            <p:ph type="sldNum" sz="quarter" idx="12"/>
          </p:nvPr>
        </p:nvSpPr>
        <p:spPr/>
        <p:txBody>
          <a:bodyPr/>
          <a:lstStyle/>
          <a:p>
            <a:fld id="{A12CA1A4-B3EB-4EC0-922D-655B6ECFCAD6}" type="slidenum">
              <a:rPr lang="en-US" smtClean="0"/>
              <a:pPr/>
              <a:t>5</a:t>
            </a:fld>
            <a:endParaRPr lang="en-US"/>
          </a:p>
        </p:txBody>
      </p:sp>
      <p:sp>
        <p:nvSpPr>
          <p:cNvPr id="7" name="Footer Placeholder 6"/>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To obtain a better estimate of the truss self-weight for a 4 m spacing of trusses and a pitch of 1/4 to 1/5 with corrugated sheeting, weight per unit area of plan may be taken as</a:t>
            </a:r>
          </a:p>
          <a:p>
            <a:pPr marL="514350" lvl="0" indent="-514350" algn="just">
              <a:lnSpc>
                <a:spcPct val="120000"/>
              </a:lnSpc>
              <a:spcBef>
                <a:spcPts val="600"/>
              </a:spcBef>
              <a:spcAft>
                <a:spcPts val="600"/>
              </a:spcAft>
              <a:defRPr/>
            </a:pPr>
            <a:endParaRPr lang="en-US" sz="2800" dirty="0" smtClean="0">
              <a:solidFill>
                <a:schemeClr val="bg1"/>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endParaRPr lang="en-US" sz="2800" dirty="0" smtClean="0">
              <a:solidFill>
                <a:schemeClr val="bg1"/>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whereas for all other cases, the following formula may be used </a:t>
            </a: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b="1" i="1" u="sng" dirty="0" smtClean="0">
                <a:solidFill>
                  <a:srgbClr val="002060"/>
                </a:solidFill>
                <a:latin typeface="Times New Roman" pitchFamily="18" charset="0"/>
                <a:cs typeface="Times New Roman" pitchFamily="18" charset="0"/>
              </a:rPr>
              <a:t>Thayer Formula</a:t>
            </a:r>
          </a:p>
        </p:txBody>
      </p:sp>
      <p:graphicFrame>
        <p:nvGraphicFramePr>
          <p:cNvPr id="1026" name="Object 2"/>
          <p:cNvGraphicFramePr>
            <a:graphicFrameLocks noChangeAspect="1"/>
          </p:cNvGraphicFramePr>
          <p:nvPr/>
        </p:nvGraphicFramePr>
        <p:xfrm>
          <a:off x="2438400" y="2590800"/>
          <a:ext cx="4945062" cy="1106405"/>
        </p:xfrm>
        <a:graphic>
          <a:graphicData uri="http://schemas.openxmlformats.org/presentationml/2006/ole">
            <p:oleObj spid="_x0000_s1026" name="Equation" r:id="rId3" imgW="1930320" imgH="431640" progId="Equation.3">
              <p:embed/>
            </p:oleObj>
          </a:graphicData>
        </a:graphic>
      </p:graphicFrame>
      <p:graphicFrame>
        <p:nvGraphicFramePr>
          <p:cNvPr id="1027" name="Object 5"/>
          <p:cNvGraphicFramePr>
            <a:graphicFrameLocks noChangeAspect="1"/>
          </p:cNvGraphicFramePr>
          <p:nvPr/>
        </p:nvGraphicFramePr>
        <p:xfrm>
          <a:off x="2719387" y="5562600"/>
          <a:ext cx="4367213" cy="1068387"/>
        </p:xfrm>
        <a:graphic>
          <a:graphicData uri="http://schemas.openxmlformats.org/presentationml/2006/ole">
            <p:oleObj spid="_x0000_s1027" name="Equation" r:id="rId4" imgW="1815840" imgH="444240" progId="Equation.3">
              <p:embed/>
            </p:oleObj>
          </a:graphicData>
        </a:graphic>
      </p:graphicFrame>
      <p:sp>
        <p:nvSpPr>
          <p:cNvPr id="6" name="Slide Number Placeholder 5"/>
          <p:cNvSpPr>
            <a:spLocks noGrp="1"/>
          </p:cNvSpPr>
          <p:nvPr>
            <p:ph type="sldNum" sz="quarter" idx="12"/>
          </p:nvPr>
        </p:nvSpPr>
        <p:spPr/>
        <p:txBody>
          <a:bodyPr/>
          <a:lstStyle/>
          <a:p>
            <a:fld id="{A12CA1A4-B3EB-4EC0-922D-655B6ECFCAD6}" type="slidenum">
              <a:rPr lang="en-US" smtClean="0"/>
              <a:pPr/>
              <a:t>6</a:t>
            </a:fld>
            <a:endParaRPr lang="en-US"/>
          </a:p>
        </p:txBody>
      </p:sp>
      <p:sp>
        <p:nvSpPr>
          <p:cNvPr id="7" name="Footer Placeholder 6"/>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514350" lvl="0" indent="-514350">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where 	</a:t>
            </a:r>
          </a:p>
          <a:p>
            <a:pPr marL="514350" lvl="0" indent="-514350">
              <a:lnSpc>
                <a:spcPct val="120000"/>
              </a:lnSpc>
              <a:spcBef>
                <a:spcPts val="600"/>
              </a:spcBef>
              <a:spcAft>
                <a:spcPts val="600"/>
              </a:spcAft>
              <a:defRPr/>
            </a:pPr>
            <a:r>
              <a:rPr lang="en-US" sz="2800" i="1" dirty="0" smtClean="0">
                <a:solidFill>
                  <a:schemeClr val="bg1"/>
                </a:solidFill>
                <a:latin typeface="Times New Roman" pitchFamily="18" charset="0"/>
                <a:cs typeface="Times New Roman" pitchFamily="18" charset="0"/>
              </a:rPr>
              <a:t>W =  </a:t>
            </a:r>
            <a:r>
              <a:rPr lang="en-US" sz="2800" dirty="0" smtClean="0">
                <a:solidFill>
                  <a:schemeClr val="bg1"/>
                </a:solidFill>
                <a:latin typeface="Times New Roman" pitchFamily="18" charset="0"/>
                <a:cs typeface="Times New Roman" pitchFamily="18" charset="0"/>
              </a:rPr>
              <a:t>weight of truss (kg/m</a:t>
            </a:r>
            <a:r>
              <a:rPr lang="en-US" sz="2800" baseline="30000" dirty="0" smtClean="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a:t>
            </a:r>
          </a:p>
          <a:p>
            <a:pPr marL="514350" lvl="0" indent="-514350">
              <a:lnSpc>
                <a:spcPct val="120000"/>
              </a:lnSpc>
              <a:spcBef>
                <a:spcPts val="600"/>
              </a:spcBef>
              <a:spcAft>
                <a:spcPts val="600"/>
              </a:spcAft>
              <a:defRPr/>
            </a:pPr>
            <a:r>
              <a:rPr lang="en-US" sz="2800" i="1" dirty="0" smtClean="0">
                <a:solidFill>
                  <a:schemeClr val="bg1"/>
                </a:solidFill>
                <a:latin typeface="Times New Roman" pitchFamily="18" charset="0"/>
                <a:cs typeface="Times New Roman" pitchFamily="18" charset="0"/>
              </a:rPr>
              <a:t>w = </a:t>
            </a:r>
            <a:r>
              <a:rPr lang="en-US" sz="2800" dirty="0" smtClean="0">
                <a:solidFill>
                  <a:schemeClr val="bg1"/>
                </a:solidFill>
                <a:latin typeface="Times New Roman" pitchFamily="18" charset="0"/>
                <a:cs typeface="Times New Roman" pitchFamily="18" charset="0"/>
              </a:rPr>
              <a:t>Total load per horizontal plan acting on the truss (kg/m</a:t>
            </a:r>
            <a:r>
              <a:rPr lang="en-US" sz="2800" baseline="30000" dirty="0" smtClean="0">
                <a:solidFill>
                  <a:schemeClr val="bg1"/>
                </a:solidFill>
                <a:latin typeface="Times New Roman" pitchFamily="18" charset="0"/>
                <a:cs typeface="Times New Roman" pitchFamily="18" charset="0"/>
              </a:rPr>
              <a:t>2</a:t>
            </a:r>
            <a:r>
              <a:rPr lang="en-US" sz="2800" dirty="0" smtClean="0">
                <a:solidFill>
                  <a:schemeClr val="bg1"/>
                </a:solidFill>
                <a:latin typeface="Times New Roman" pitchFamily="18" charset="0"/>
                <a:cs typeface="Times New Roman" pitchFamily="18" charset="0"/>
              </a:rPr>
              <a:t>)</a:t>
            </a:r>
          </a:p>
          <a:p>
            <a:pPr marL="514350" lvl="0" indent="-514350">
              <a:lnSpc>
                <a:spcPct val="120000"/>
              </a:lnSpc>
              <a:spcBef>
                <a:spcPts val="600"/>
              </a:spcBef>
              <a:spcAft>
                <a:spcPts val="600"/>
              </a:spcAft>
              <a:defRPr/>
            </a:pPr>
            <a:r>
              <a:rPr lang="en-US" sz="2800" i="1" dirty="0" smtClean="0">
                <a:solidFill>
                  <a:schemeClr val="bg1"/>
                </a:solidFill>
                <a:latin typeface="Times New Roman" pitchFamily="18" charset="0"/>
                <a:cs typeface="Times New Roman" pitchFamily="18" charset="0"/>
              </a:rPr>
              <a:t>S = </a:t>
            </a:r>
            <a:r>
              <a:rPr lang="en-US" sz="2800" dirty="0" smtClean="0">
                <a:solidFill>
                  <a:schemeClr val="bg1"/>
                </a:solidFill>
                <a:latin typeface="Times New Roman" pitchFamily="18" charset="0"/>
                <a:cs typeface="Times New Roman" pitchFamily="18" charset="0"/>
              </a:rPr>
              <a:t>spacing of truss (m)</a:t>
            </a:r>
          </a:p>
          <a:p>
            <a:pPr marL="514350" lvl="0" indent="-514350">
              <a:lnSpc>
                <a:spcPct val="120000"/>
              </a:lnSpc>
              <a:spcBef>
                <a:spcPts val="600"/>
              </a:spcBef>
              <a:spcAft>
                <a:spcPts val="600"/>
              </a:spcAft>
              <a:defRPr/>
            </a:pPr>
            <a:r>
              <a:rPr lang="en-US" sz="2800" i="1" dirty="0" smtClean="0">
                <a:solidFill>
                  <a:schemeClr val="bg1"/>
                </a:solidFill>
                <a:latin typeface="Times New Roman" pitchFamily="18" charset="0"/>
                <a:cs typeface="Times New Roman" pitchFamily="18" charset="0"/>
              </a:rPr>
              <a:t>L = </a:t>
            </a:r>
            <a:r>
              <a:rPr lang="en-US" sz="2800" dirty="0" smtClean="0">
                <a:solidFill>
                  <a:schemeClr val="bg1"/>
                </a:solidFill>
                <a:latin typeface="Times New Roman" pitchFamily="18" charset="0"/>
                <a:cs typeface="Times New Roman" pitchFamily="18" charset="0"/>
              </a:rPr>
              <a:t>span of the truss (m)</a:t>
            </a:r>
            <a:endParaRPr kumimoji="0" lang="en-US" sz="2800" b="0" u="none" strike="noStrike" kern="1200" cap="none" spc="0" normalizeH="0" noProof="0" dirty="0" smtClean="0">
              <a:ln>
                <a:noFill/>
              </a:ln>
              <a:solidFill>
                <a:schemeClr val="bg1"/>
              </a:solidFill>
              <a:effectLst/>
              <a:uLnTx/>
              <a:uFillTx/>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12CA1A4-B3EB-4EC0-922D-655B6ECFCAD6}" type="slidenum">
              <a:rPr lang="en-US" smtClean="0"/>
              <a:pPr/>
              <a:t>7</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3200" b="1" i="0" strike="noStrike" kern="1200" cap="none" spc="0" normalizeH="0" baseline="0" noProof="0" dirty="0" smtClean="0">
                <a:ln>
                  <a:noFill/>
                </a:ln>
                <a:solidFill>
                  <a:srgbClr val="002060"/>
                </a:solidFill>
                <a:effectLst/>
                <a:uLnTx/>
                <a:uFillTx/>
                <a:latin typeface="Times New Roman" pitchFamily="18" charset="0"/>
                <a:ea typeface="+mn-ea"/>
                <a:cs typeface="+mn-cs"/>
              </a:rPr>
              <a:t>Snow Loads</a:t>
            </a:r>
          </a:p>
          <a:p>
            <a:pPr marL="514350" lvl="0" indent="-514350" algn="just">
              <a:lnSpc>
                <a:spcPct val="120000"/>
              </a:lnSpc>
              <a:spcBef>
                <a:spcPts val="600"/>
              </a:spcBef>
              <a:spcAft>
                <a:spcPts val="600"/>
              </a:spcAft>
              <a:defRPr/>
            </a:pPr>
            <a:r>
              <a:rPr lang="en-US" sz="2800" dirty="0">
                <a:solidFill>
                  <a:schemeClr val="bg1"/>
                </a:solidFill>
                <a:latin typeface="Times New Roman" pitchFamily="18" charset="0"/>
              </a:rPr>
              <a:t>	</a:t>
            </a:r>
            <a:r>
              <a:rPr lang="en-US" sz="2800" dirty="0" smtClean="0">
                <a:solidFill>
                  <a:schemeClr val="bg1"/>
                </a:solidFill>
                <a:latin typeface="Times New Roman" pitchFamily="18" charset="0"/>
                <a:cs typeface="Times New Roman" pitchFamily="18" charset="0"/>
              </a:rPr>
              <a:t>Snow load is calculated according to maximum expected </a:t>
            </a:r>
            <a:r>
              <a:rPr lang="en-US" sz="2800" dirty="0" smtClean="0">
                <a:solidFill>
                  <a:srgbClr val="002060"/>
                </a:solidFill>
                <a:latin typeface="Times New Roman" pitchFamily="18" charset="0"/>
                <a:cs typeface="Times New Roman" pitchFamily="18" charset="0"/>
              </a:rPr>
              <a:t>depth of snow </a:t>
            </a:r>
            <a:r>
              <a:rPr lang="en-US" sz="2800" dirty="0" smtClean="0">
                <a:solidFill>
                  <a:schemeClr val="bg1"/>
                </a:solidFill>
                <a:latin typeface="Times New Roman" pitchFamily="18" charset="0"/>
                <a:cs typeface="Times New Roman" pitchFamily="18" charset="0"/>
              </a:rPr>
              <a:t>in a particular locality and </a:t>
            </a:r>
            <a:r>
              <a:rPr lang="en-US" sz="2800" dirty="0" smtClean="0">
                <a:solidFill>
                  <a:srgbClr val="002060"/>
                </a:solidFill>
                <a:latin typeface="Times New Roman" pitchFamily="18" charset="0"/>
                <a:cs typeface="Times New Roman" pitchFamily="18" charset="0"/>
              </a:rPr>
              <a:t>density of snow</a:t>
            </a:r>
            <a:r>
              <a:rPr lang="en-US" sz="2800" dirty="0" smtClean="0">
                <a:solidFill>
                  <a:schemeClr val="bg1"/>
                </a:solidFill>
                <a:latin typeface="Times New Roman" pitchFamily="18" charset="0"/>
                <a:cs typeface="Times New Roman" pitchFamily="18" charset="0"/>
              </a:rPr>
              <a:t>.</a:t>
            </a:r>
          </a:p>
          <a:p>
            <a:pPr marL="514350" lvl="0" indent="-514350" algn="just">
              <a:lnSpc>
                <a:spcPct val="120000"/>
              </a:lnSpc>
              <a:spcBef>
                <a:spcPts val="600"/>
              </a:spcBef>
              <a:spcAft>
                <a:spcPts val="600"/>
              </a:spcAft>
              <a:defRPr/>
            </a:pPr>
            <a:endParaRPr lang="en-US" sz="2800" dirty="0" smtClean="0">
              <a:solidFill>
                <a:schemeClr val="bg1"/>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Maximum density of snow = 786 kg/m</a:t>
            </a:r>
            <a:r>
              <a:rPr lang="en-US" sz="2800" baseline="30000" dirty="0" smtClean="0">
                <a:solidFill>
                  <a:srgbClr val="002060"/>
                </a:solidFill>
                <a:latin typeface="Times New Roman" pitchFamily="18" charset="0"/>
                <a:cs typeface="Times New Roman" pitchFamily="18" charset="0"/>
              </a:rPr>
              <a:t>3</a:t>
            </a:r>
            <a:r>
              <a:rPr lang="en-US" sz="2800" dirty="0" smtClean="0">
                <a:solidFill>
                  <a:srgbClr val="002060"/>
                </a:solidFill>
                <a:latin typeface="Times New Roman" pitchFamily="18" charset="0"/>
                <a:cs typeface="Times New Roman" pitchFamily="18" charset="0"/>
              </a:rPr>
              <a:t> </a:t>
            </a:r>
          </a:p>
          <a:p>
            <a:pPr marL="514350" lvl="0" indent="-514350" algn="just">
              <a:lnSpc>
                <a:spcPct val="120000"/>
              </a:lnSpc>
              <a:spcBef>
                <a:spcPts val="600"/>
              </a:spcBef>
              <a:spcAft>
                <a:spcPts val="600"/>
              </a:spcAft>
              <a:defRPr/>
            </a:pPr>
            <a:endParaRPr lang="en-US" sz="2800" dirty="0" smtClean="0">
              <a:solidFill>
                <a:schemeClr val="bg1"/>
              </a:solidFill>
              <a:latin typeface="Times New Roman" pitchFamily="18" charset="0"/>
              <a:cs typeface="Times New Roman" pitchFamily="18" charset="0"/>
            </a:endParaRPr>
          </a:p>
          <a:p>
            <a:pPr marL="514350" lvl="0" indent="-514350" algn="just">
              <a:lnSpc>
                <a:spcPct val="120000"/>
              </a:lnSpc>
              <a:spcBef>
                <a:spcPts val="600"/>
              </a:spcBef>
              <a:spcAft>
                <a:spcPts val="600"/>
              </a:spcAft>
              <a:defRPr/>
            </a:pPr>
            <a:r>
              <a:rPr lang="en-US" sz="2800" dirty="0" smtClean="0">
                <a:solidFill>
                  <a:schemeClr val="bg1"/>
                </a:solidFill>
                <a:latin typeface="Times New Roman" pitchFamily="18" charset="0"/>
                <a:cs typeface="Times New Roman" pitchFamily="18" charset="0"/>
              </a:rPr>
              <a:t>	The density of snow significantly varies with the amount of compactness. </a:t>
            </a:r>
          </a:p>
        </p:txBody>
      </p:sp>
      <p:sp>
        <p:nvSpPr>
          <p:cNvPr id="5" name="Slide Number Placeholder 4"/>
          <p:cNvSpPr>
            <a:spLocks noGrp="1"/>
          </p:cNvSpPr>
          <p:nvPr>
            <p:ph type="sldNum" sz="quarter" idx="12"/>
          </p:nvPr>
        </p:nvSpPr>
        <p:spPr/>
        <p:txBody>
          <a:bodyPr/>
          <a:lstStyle/>
          <a:p>
            <a:fld id="{A12CA1A4-B3EB-4EC0-922D-655B6ECFCAD6}" type="slidenum">
              <a:rPr lang="en-US" smtClean="0"/>
              <a:pPr/>
              <a:t>8</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55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txBox="1">
            <a:spLocks noChangeArrowheads="1"/>
          </p:cNvSpPr>
          <p:nvPr/>
        </p:nvSpPr>
        <p:spPr>
          <a:xfrm>
            <a:off x="304800" y="304800"/>
            <a:ext cx="8534400" cy="6324600"/>
          </a:xfrm>
          <a:prstGeom prst="rect">
            <a:avLst/>
          </a:prstGeom>
        </p:spPr>
        <p:txBody>
          <a:bodyPr vert="horz" lIns="91440" tIns="45720" rIns="91440" bIns="45720" rtlCol="0">
            <a:normAutofit/>
          </a:bodyPr>
          <a:lstStyle/>
          <a:p>
            <a:pPr marL="609600" marR="0" lvl="0" indent="-609600" defTabSz="914400" rtl="0" eaLnBrk="1" fontAlgn="auto" latinLnBrk="0" hangingPunct="1">
              <a:lnSpc>
                <a:spcPct val="120000"/>
              </a:lnSpc>
              <a:spcBef>
                <a:spcPct val="50000"/>
              </a:spcBef>
              <a:spcAft>
                <a:spcPts val="0"/>
              </a:spcAft>
              <a:buClrTx/>
              <a:buSzTx/>
              <a:buFontTx/>
              <a:buNone/>
              <a:tabLst/>
              <a:defRPr/>
            </a:pPr>
            <a:r>
              <a:rPr kumimoji="0" lang="en-US" sz="3200" b="1" i="0" strike="noStrike" kern="1200" cap="none" spc="0" normalizeH="0" baseline="0" noProof="0" dirty="0" smtClean="0">
                <a:ln>
                  <a:noFill/>
                </a:ln>
                <a:solidFill>
                  <a:srgbClr val="002060"/>
                </a:solidFill>
                <a:effectLst/>
                <a:uLnTx/>
                <a:uFillTx/>
                <a:latin typeface="Times New Roman" pitchFamily="18" charset="0"/>
                <a:ea typeface="+mn-ea"/>
                <a:cs typeface="+mn-cs"/>
              </a:rPr>
              <a:t>Live Load (or Minimum Snow Load)</a:t>
            </a:r>
          </a:p>
          <a:p>
            <a:pPr marL="514350" lvl="0" indent="-514350" algn="just">
              <a:lnSpc>
                <a:spcPct val="120000"/>
              </a:lnSpc>
              <a:spcBef>
                <a:spcPts val="600"/>
              </a:spcBef>
              <a:spcAft>
                <a:spcPts val="600"/>
              </a:spcAft>
              <a:defRPr/>
            </a:pPr>
            <a:r>
              <a:rPr lang="en-US" sz="2800" dirty="0">
                <a:solidFill>
                  <a:schemeClr val="bg1"/>
                </a:solidFill>
                <a:latin typeface="Times New Roman" pitchFamily="18" charset="0"/>
              </a:rPr>
              <a:t>	</a:t>
            </a:r>
            <a:r>
              <a:rPr lang="en-US" sz="2800" dirty="0" smtClean="0">
                <a:solidFill>
                  <a:schemeClr val="bg1"/>
                </a:solidFill>
                <a:latin typeface="Times New Roman" pitchFamily="18" charset="0"/>
                <a:cs typeface="Times New Roman" pitchFamily="18" charset="0"/>
              </a:rPr>
              <a:t>The minimum live load for various situations is given below:</a:t>
            </a:r>
          </a:p>
          <a:p>
            <a:pPr marL="514350" lvl="0" indent="-514350" algn="just">
              <a:lnSpc>
                <a:spcPct val="150000"/>
              </a:lnSpc>
              <a:spcBef>
                <a:spcPct val="20000"/>
              </a:spcBef>
              <a:defRPr/>
            </a:pPr>
            <a:r>
              <a:rPr lang="en-US" sz="2400" dirty="0" smtClean="0">
                <a:solidFill>
                  <a:schemeClr val="bg1"/>
                </a:solidFill>
                <a:latin typeface="Times New Roman" pitchFamily="18" charset="0"/>
                <a:cs typeface="Times New Roman" pitchFamily="18" charset="0"/>
              </a:rPr>
              <a:t>100 kg/m</a:t>
            </a:r>
            <a:r>
              <a:rPr lang="en-US" sz="2400" baseline="30000" dirty="0" smtClean="0">
                <a:solidFill>
                  <a:schemeClr val="bg1"/>
                </a:solidFill>
                <a:latin typeface="Times New Roman" pitchFamily="18" charset="0"/>
                <a:cs typeface="Times New Roman" pitchFamily="18" charset="0"/>
              </a:rPr>
              <a:t>2</a:t>
            </a:r>
            <a:r>
              <a:rPr lang="en-US" sz="2400" dirty="0" smtClean="0">
                <a:solidFill>
                  <a:schemeClr val="bg1"/>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for	</a:t>
            </a:r>
            <a:r>
              <a:rPr lang="el-GR" sz="2400" dirty="0" smtClean="0">
                <a:solidFill>
                  <a:srgbClr val="002060"/>
                </a:solidFill>
                <a:latin typeface="Times New Roman" pitchFamily="18" charset="0"/>
                <a:cs typeface="Times New Roman" pitchFamily="18" charset="0"/>
              </a:rPr>
              <a:t>θ</a:t>
            </a:r>
            <a:r>
              <a:rPr lang="en-US" sz="2400" dirty="0" smtClean="0">
                <a:solidFill>
                  <a:srgbClr val="002060"/>
                </a:solidFill>
                <a:latin typeface="Times New Roman" pitchFamily="18" charset="0"/>
                <a:cs typeface="Times New Roman" pitchFamily="18" charset="0"/>
              </a:rPr>
              <a:t> ≤ 10°       </a:t>
            </a:r>
            <a:r>
              <a:rPr lang="en-US" sz="2400" dirty="0" smtClean="0">
                <a:solidFill>
                  <a:schemeClr val="bg1"/>
                </a:solidFill>
                <a:latin typeface="Times New Roman" pitchFamily="18" charset="0"/>
                <a:cs typeface="Times New Roman" pitchFamily="18" charset="0"/>
              </a:rPr>
              <a:t>for no access to roof</a:t>
            </a:r>
          </a:p>
          <a:p>
            <a:pPr marL="514350" lvl="0" indent="-514350" algn="just">
              <a:lnSpc>
                <a:spcPct val="150000"/>
              </a:lnSpc>
              <a:spcBef>
                <a:spcPct val="20000"/>
              </a:spcBef>
              <a:defRPr/>
            </a:pPr>
            <a:r>
              <a:rPr lang="en-US" sz="2400" dirty="0" smtClean="0">
                <a:solidFill>
                  <a:schemeClr val="bg1"/>
                </a:solidFill>
                <a:latin typeface="Times New Roman" pitchFamily="18" charset="0"/>
                <a:cs typeface="Times New Roman" pitchFamily="18" charset="0"/>
              </a:rPr>
              <a:t>200 kg/m</a:t>
            </a:r>
            <a:r>
              <a:rPr lang="en-US" sz="2400" baseline="30000" dirty="0" smtClean="0">
                <a:solidFill>
                  <a:schemeClr val="bg1"/>
                </a:solidFill>
                <a:latin typeface="Times New Roman" pitchFamily="18" charset="0"/>
                <a:cs typeface="Times New Roman" pitchFamily="18" charset="0"/>
              </a:rPr>
              <a:t>2</a:t>
            </a:r>
            <a:r>
              <a:rPr lang="en-US" sz="2400" dirty="0" smtClean="0">
                <a:solidFill>
                  <a:schemeClr val="bg1"/>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for	</a:t>
            </a:r>
            <a:r>
              <a:rPr lang="el-GR" sz="2400" dirty="0" smtClean="0">
                <a:solidFill>
                  <a:srgbClr val="002060"/>
                </a:solidFill>
                <a:latin typeface="Times New Roman" pitchFamily="18" charset="0"/>
                <a:cs typeface="Times New Roman" pitchFamily="18" charset="0"/>
              </a:rPr>
              <a:t>θ</a:t>
            </a:r>
            <a:r>
              <a:rPr lang="en-US" sz="2400" dirty="0" smtClean="0">
                <a:solidFill>
                  <a:srgbClr val="002060"/>
                </a:solidFill>
                <a:latin typeface="Times New Roman" pitchFamily="18" charset="0"/>
                <a:cs typeface="Times New Roman" pitchFamily="18" charset="0"/>
              </a:rPr>
              <a:t> ≤ 10°       </a:t>
            </a:r>
            <a:r>
              <a:rPr lang="en-US" sz="2400" dirty="0" smtClean="0">
                <a:solidFill>
                  <a:schemeClr val="bg1"/>
                </a:solidFill>
                <a:latin typeface="Times New Roman" pitchFamily="18" charset="0"/>
                <a:cs typeface="Times New Roman" pitchFamily="18" charset="0"/>
              </a:rPr>
              <a:t>when access to roof</a:t>
            </a:r>
          </a:p>
          <a:p>
            <a:pPr marL="514350" lvl="0" indent="-514350" algn="just">
              <a:lnSpc>
                <a:spcPct val="150000"/>
              </a:lnSpc>
              <a:spcBef>
                <a:spcPct val="20000"/>
              </a:spcBef>
              <a:defRPr/>
            </a:pPr>
            <a:r>
              <a:rPr lang="en-US" sz="2400" dirty="0" smtClean="0">
                <a:solidFill>
                  <a:schemeClr val="bg1"/>
                </a:solidFill>
                <a:latin typeface="Times New Roman" pitchFamily="18" charset="0"/>
                <a:cs typeface="Times New Roman" pitchFamily="18" charset="0"/>
              </a:rPr>
              <a:t>(113-1.3</a:t>
            </a:r>
            <a:r>
              <a:rPr lang="el-GR" sz="2400" i="1" dirty="0" smtClean="0">
                <a:solidFill>
                  <a:schemeClr val="bg1"/>
                </a:solidFill>
                <a:latin typeface="Times New Roman" pitchFamily="18" charset="0"/>
                <a:cs typeface="Times New Roman" pitchFamily="18" charset="0"/>
              </a:rPr>
              <a:t>θ</a:t>
            </a:r>
            <a:r>
              <a:rPr lang="en-US" sz="2400" dirty="0" smtClean="0">
                <a:solidFill>
                  <a:schemeClr val="bg1"/>
                </a:solidFill>
                <a:latin typeface="Times New Roman" pitchFamily="18" charset="0"/>
                <a:cs typeface="Times New Roman" pitchFamily="18" charset="0"/>
              </a:rPr>
              <a:t>) kg/m</a:t>
            </a:r>
            <a:r>
              <a:rPr lang="en-US" sz="2400" baseline="30000" dirty="0" smtClean="0">
                <a:solidFill>
                  <a:schemeClr val="bg1"/>
                </a:solidFill>
                <a:latin typeface="Times New Roman" pitchFamily="18" charset="0"/>
                <a:cs typeface="Times New Roman" pitchFamily="18" charset="0"/>
              </a:rPr>
              <a:t>2</a:t>
            </a:r>
            <a:r>
              <a:rPr lang="en-US" sz="2400" dirty="0" smtClean="0">
                <a:solidFill>
                  <a:schemeClr val="bg1"/>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for	10°&lt; </a:t>
            </a:r>
            <a:r>
              <a:rPr lang="el-GR" sz="2400" dirty="0" smtClean="0">
                <a:solidFill>
                  <a:srgbClr val="002060"/>
                </a:solidFill>
                <a:latin typeface="Times New Roman" pitchFamily="18" charset="0"/>
                <a:cs typeface="Times New Roman" pitchFamily="18" charset="0"/>
              </a:rPr>
              <a:t>θ</a:t>
            </a:r>
            <a:r>
              <a:rPr lang="en-US" sz="2400" dirty="0" smtClean="0">
                <a:solidFill>
                  <a:srgbClr val="002060"/>
                </a:solidFill>
                <a:latin typeface="Times New Roman" pitchFamily="18" charset="0"/>
                <a:cs typeface="Times New Roman" pitchFamily="18" charset="0"/>
              </a:rPr>
              <a:t> ≤ 20°   </a:t>
            </a:r>
          </a:p>
          <a:p>
            <a:pPr marL="514350" lvl="0" indent="-514350" algn="just">
              <a:lnSpc>
                <a:spcPct val="150000"/>
              </a:lnSpc>
              <a:spcBef>
                <a:spcPct val="20000"/>
              </a:spcBef>
              <a:defRPr/>
            </a:pPr>
            <a:r>
              <a:rPr lang="en-US" sz="2400" dirty="0" smtClean="0">
                <a:solidFill>
                  <a:schemeClr val="bg1"/>
                </a:solidFill>
                <a:latin typeface="Times New Roman" pitchFamily="18" charset="0"/>
                <a:cs typeface="Times New Roman" pitchFamily="18" charset="0"/>
              </a:rPr>
              <a:t>(143-2.8</a:t>
            </a:r>
            <a:r>
              <a:rPr lang="el-GR" sz="2400" i="1" dirty="0" smtClean="0">
                <a:solidFill>
                  <a:schemeClr val="bg1"/>
                </a:solidFill>
                <a:latin typeface="Times New Roman" pitchFamily="18" charset="0"/>
                <a:cs typeface="Times New Roman" pitchFamily="18" charset="0"/>
              </a:rPr>
              <a:t>θ</a:t>
            </a:r>
            <a:r>
              <a:rPr lang="en-US" sz="2400" dirty="0" smtClean="0">
                <a:solidFill>
                  <a:schemeClr val="bg1"/>
                </a:solidFill>
                <a:latin typeface="Times New Roman" pitchFamily="18" charset="0"/>
                <a:cs typeface="Times New Roman" pitchFamily="18" charset="0"/>
              </a:rPr>
              <a:t>)kg/m</a:t>
            </a:r>
            <a:r>
              <a:rPr lang="en-US" sz="2400" baseline="30000" dirty="0" smtClean="0">
                <a:solidFill>
                  <a:schemeClr val="bg1"/>
                </a:solidFill>
                <a:latin typeface="Times New Roman" pitchFamily="18" charset="0"/>
                <a:cs typeface="Times New Roman" pitchFamily="18" charset="0"/>
              </a:rPr>
              <a:t>2</a:t>
            </a:r>
            <a:r>
              <a:rPr lang="en-US" sz="2400" dirty="0" smtClean="0">
                <a:solidFill>
                  <a:schemeClr val="bg1"/>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for	20°&lt; </a:t>
            </a:r>
            <a:r>
              <a:rPr lang="el-GR" sz="2400" dirty="0" smtClean="0">
                <a:solidFill>
                  <a:srgbClr val="002060"/>
                </a:solidFill>
                <a:latin typeface="Times New Roman" pitchFamily="18" charset="0"/>
                <a:cs typeface="Times New Roman" pitchFamily="18" charset="0"/>
              </a:rPr>
              <a:t>θ</a:t>
            </a:r>
            <a:r>
              <a:rPr lang="en-US" sz="2400" dirty="0" smtClean="0">
                <a:solidFill>
                  <a:srgbClr val="002060"/>
                </a:solidFill>
                <a:latin typeface="Times New Roman" pitchFamily="18" charset="0"/>
                <a:cs typeface="Times New Roman" pitchFamily="18" charset="0"/>
              </a:rPr>
              <a:t> ≤ 30° </a:t>
            </a:r>
          </a:p>
          <a:p>
            <a:pPr marL="514350" lvl="0" indent="-514350" algn="just">
              <a:lnSpc>
                <a:spcPct val="150000"/>
              </a:lnSpc>
              <a:spcBef>
                <a:spcPct val="20000"/>
              </a:spcBef>
              <a:defRPr/>
            </a:pPr>
            <a:r>
              <a:rPr lang="en-US" sz="2400" dirty="0" smtClean="0">
                <a:solidFill>
                  <a:schemeClr val="bg1"/>
                </a:solidFill>
                <a:latin typeface="Times New Roman" pitchFamily="18" charset="0"/>
                <a:cs typeface="Times New Roman" pitchFamily="18" charset="0"/>
              </a:rPr>
              <a:t>60 kg/m</a:t>
            </a:r>
            <a:r>
              <a:rPr lang="en-US" sz="2400" baseline="30000" dirty="0" smtClean="0">
                <a:solidFill>
                  <a:schemeClr val="bg1"/>
                </a:solidFill>
                <a:latin typeface="Times New Roman" pitchFamily="18" charset="0"/>
                <a:cs typeface="Times New Roman" pitchFamily="18" charset="0"/>
              </a:rPr>
              <a:t>2</a:t>
            </a:r>
            <a:r>
              <a:rPr lang="en-US" sz="2400" dirty="0" smtClean="0">
                <a:solidFill>
                  <a:schemeClr val="bg1"/>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for	</a:t>
            </a:r>
            <a:r>
              <a:rPr lang="el-GR" sz="2400" dirty="0" smtClean="0">
                <a:solidFill>
                  <a:srgbClr val="002060"/>
                </a:solidFill>
                <a:latin typeface="Times New Roman" pitchFamily="18" charset="0"/>
                <a:cs typeface="Times New Roman" pitchFamily="18" charset="0"/>
              </a:rPr>
              <a:t>θ</a:t>
            </a:r>
            <a:r>
              <a:rPr lang="en-US" sz="2400" dirty="0" smtClean="0">
                <a:solidFill>
                  <a:srgbClr val="002060"/>
                </a:solidFill>
                <a:latin typeface="Times New Roman" pitchFamily="18" charset="0"/>
                <a:cs typeface="Times New Roman" pitchFamily="18" charset="0"/>
              </a:rPr>
              <a:t> &gt; 30°   </a:t>
            </a:r>
          </a:p>
          <a:p>
            <a:pPr marL="514350" lvl="0" indent="-514350" algn="just">
              <a:lnSpc>
                <a:spcPct val="120000"/>
              </a:lnSpc>
              <a:spcBef>
                <a:spcPts val="600"/>
              </a:spcBef>
              <a:spcAft>
                <a:spcPts val="600"/>
              </a:spcAft>
              <a:defRPr/>
            </a:pPr>
            <a:endParaRPr lang="en-US" sz="2800" dirty="0" smtClean="0">
              <a:solidFill>
                <a:schemeClr val="bg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A12CA1A4-B3EB-4EC0-922D-655B6ECFCAD6}" type="slidenum">
              <a:rPr lang="en-US" smtClean="0"/>
              <a:pPr/>
              <a:t>9</a:t>
            </a:fld>
            <a:endParaRPr lang="en-US"/>
          </a:p>
        </p:txBody>
      </p:sp>
      <p:sp>
        <p:nvSpPr>
          <p:cNvPr id="6" name="Footer Placeholder 5"/>
          <p:cNvSpPr>
            <a:spLocks noGrp="1"/>
          </p:cNvSpPr>
          <p:nvPr>
            <p:ph type="ftr" sz="quarter" idx="11"/>
          </p:nvPr>
        </p:nvSpPr>
        <p:spPr/>
        <p:txBody>
          <a:bodyPr/>
          <a:lstStyle/>
          <a:p>
            <a:r>
              <a:rPr lang="da-DK" smtClean="0"/>
              <a:t>Prof Dr Z. A. Siddiqi</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756</Words>
  <Application>Microsoft Office PowerPoint</Application>
  <PresentationFormat>On-screen Show (4:3)</PresentationFormat>
  <Paragraphs>208</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DESIGN OF TRUSS ROOF</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OF TRUSS ROOF</dc:title>
  <dc:creator>Shahzad Saleem</dc:creator>
  <cp:lastModifiedBy>Shahzad</cp:lastModifiedBy>
  <cp:revision>128</cp:revision>
  <dcterms:created xsi:type="dcterms:W3CDTF">2010-02-07T12:42:14Z</dcterms:created>
  <dcterms:modified xsi:type="dcterms:W3CDTF">2012-02-06T14:30:11Z</dcterms:modified>
</cp:coreProperties>
</file>