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57" r:id="rId3"/>
    <p:sldId id="258" r:id="rId4"/>
    <p:sldId id="259" r:id="rId5"/>
    <p:sldId id="275" r:id="rId6"/>
    <p:sldId id="276" r:id="rId7"/>
    <p:sldId id="277" r:id="rId8"/>
    <p:sldId id="278" r:id="rId9"/>
    <p:sldId id="279" r:id="rId10"/>
    <p:sldId id="280" r:id="rId11"/>
    <p:sldId id="281" r:id="rId12"/>
    <p:sldId id="282" r:id="rId13"/>
    <p:sldId id="283" r:id="rId14"/>
    <p:sldId id="284" r:id="rId15"/>
    <p:sldId id="260" r:id="rId16"/>
    <p:sldId id="285" r:id="rId17"/>
    <p:sldId id="286" r:id="rId18"/>
    <p:sldId id="261" r:id="rId19"/>
    <p:sldId id="262" r:id="rId20"/>
    <p:sldId id="264" r:id="rId21"/>
    <p:sldId id="274" r:id="rId22"/>
    <p:sldId id="265" r:id="rId23"/>
    <p:sldId id="266" r:id="rId24"/>
    <p:sldId id="267" r:id="rId25"/>
    <p:sldId id="268" r:id="rId26"/>
    <p:sldId id="270" r:id="rId27"/>
    <p:sldId id="271" r:id="rId28"/>
    <p:sldId id="272" r:id="rId29"/>
    <p:sldId id="273" r:id="rId30"/>
    <p:sldId id="287" r:id="rId31"/>
    <p:sldId id="288" r:id="rId32"/>
    <p:sldId id="289" r:id="rId33"/>
    <p:sldId id="290" r:id="rId34"/>
  </p:sldIdLst>
  <p:sldSz cx="9144000" cy="6858000" type="screen4x3"/>
  <p:notesSz cx="6858000" cy="9144000"/>
  <p:defaultTextStyle>
    <a:defPPr>
      <a:defRPr lang="en-IN"/>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BFF2B3-F6BF-4B7F-AFD2-6D73987D13F9}" type="datetimeFigureOut">
              <a:rPr lang="en-IN" smtClean="0"/>
              <a:pPr/>
              <a:t>11-04-2012</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CF52A6-AC99-4ABF-B0E8-BC342BC08C6C}"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6DCF52A6-AC99-4ABF-B0E8-BC342BC08C6C}" type="slidenum">
              <a:rPr lang="en-IN" smtClean="0"/>
              <a:pPr/>
              <a:t>1</a:t>
            </a:fld>
            <a:endParaRPr lang="en-I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6DCF52A6-AC99-4ABF-B0E8-BC342BC08C6C}" type="slidenum">
              <a:rPr lang="en-IN" smtClean="0"/>
              <a:pPr/>
              <a:t>10</a:t>
            </a:fld>
            <a:endParaRPr lang="en-I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6DCF52A6-AC99-4ABF-B0E8-BC342BC08C6C}" type="slidenum">
              <a:rPr lang="en-IN" smtClean="0"/>
              <a:pPr/>
              <a:t>11</a:t>
            </a:fld>
            <a:endParaRPr lang="en-I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6DCF52A6-AC99-4ABF-B0E8-BC342BC08C6C}" type="slidenum">
              <a:rPr lang="en-IN" smtClean="0"/>
              <a:pPr/>
              <a:t>12</a:t>
            </a:fld>
            <a:endParaRPr lang="en-I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6DCF52A6-AC99-4ABF-B0E8-BC342BC08C6C}" type="slidenum">
              <a:rPr lang="en-IN" smtClean="0"/>
              <a:pPr/>
              <a:t>13</a:t>
            </a:fld>
            <a:endParaRPr lang="en-IN"/>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6DCF52A6-AC99-4ABF-B0E8-BC342BC08C6C}" type="slidenum">
              <a:rPr lang="en-IN" smtClean="0"/>
              <a:pPr/>
              <a:t>14</a:t>
            </a:fld>
            <a:endParaRPr lang="en-IN"/>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6DCF52A6-AC99-4ABF-B0E8-BC342BC08C6C}" type="slidenum">
              <a:rPr lang="en-IN" smtClean="0"/>
              <a:pPr/>
              <a:t>15</a:t>
            </a:fld>
            <a:endParaRPr lang="en-IN"/>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6DCF52A6-AC99-4ABF-B0E8-BC342BC08C6C}" type="slidenum">
              <a:rPr lang="en-IN" smtClean="0"/>
              <a:pPr/>
              <a:t>16</a:t>
            </a:fld>
            <a:endParaRPr lang="en-IN"/>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6DCF52A6-AC99-4ABF-B0E8-BC342BC08C6C}" type="slidenum">
              <a:rPr lang="en-IN" smtClean="0"/>
              <a:pPr/>
              <a:t>17</a:t>
            </a:fld>
            <a:endParaRPr lang="en-IN"/>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6DCF52A6-AC99-4ABF-B0E8-BC342BC08C6C}" type="slidenum">
              <a:rPr lang="en-IN" smtClean="0"/>
              <a:pPr/>
              <a:t>18</a:t>
            </a:fld>
            <a:endParaRPr lang="en-IN"/>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6DCF52A6-AC99-4ABF-B0E8-BC342BC08C6C}" type="slidenum">
              <a:rPr lang="en-IN" smtClean="0"/>
              <a:pPr/>
              <a:t>19</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6DCF52A6-AC99-4ABF-B0E8-BC342BC08C6C}" type="slidenum">
              <a:rPr lang="en-IN" smtClean="0"/>
              <a:pPr/>
              <a:t>2</a:t>
            </a:fld>
            <a:endParaRPr lang="en-IN"/>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6DCF52A6-AC99-4ABF-B0E8-BC342BC08C6C}" type="slidenum">
              <a:rPr lang="en-IN" smtClean="0"/>
              <a:pPr/>
              <a:t>20</a:t>
            </a:fld>
            <a:endParaRPr lang="en-IN"/>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6DCF52A6-AC99-4ABF-B0E8-BC342BC08C6C}" type="slidenum">
              <a:rPr lang="en-IN" smtClean="0"/>
              <a:pPr/>
              <a:t>21</a:t>
            </a:fld>
            <a:endParaRPr lang="en-IN"/>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6DCF52A6-AC99-4ABF-B0E8-BC342BC08C6C}" type="slidenum">
              <a:rPr lang="en-IN" smtClean="0"/>
              <a:pPr/>
              <a:t>22</a:t>
            </a:fld>
            <a:endParaRPr lang="en-IN"/>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6DCF52A6-AC99-4ABF-B0E8-BC342BC08C6C}" type="slidenum">
              <a:rPr lang="en-IN" smtClean="0"/>
              <a:pPr/>
              <a:t>23</a:t>
            </a:fld>
            <a:endParaRPr lang="en-IN"/>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6DCF52A6-AC99-4ABF-B0E8-BC342BC08C6C}" type="slidenum">
              <a:rPr lang="en-IN" smtClean="0"/>
              <a:pPr/>
              <a:t>24</a:t>
            </a:fld>
            <a:endParaRPr lang="en-IN"/>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6DCF52A6-AC99-4ABF-B0E8-BC342BC08C6C}" type="slidenum">
              <a:rPr lang="en-IN" smtClean="0"/>
              <a:pPr/>
              <a:t>25</a:t>
            </a:fld>
            <a:endParaRPr lang="en-IN"/>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6DCF52A6-AC99-4ABF-B0E8-BC342BC08C6C}" type="slidenum">
              <a:rPr lang="en-IN" smtClean="0"/>
              <a:pPr/>
              <a:t>26</a:t>
            </a:fld>
            <a:endParaRPr lang="en-IN"/>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6DCF52A6-AC99-4ABF-B0E8-BC342BC08C6C}" type="slidenum">
              <a:rPr lang="en-IN" smtClean="0"/>
              <a:pPr/>
              <a:t>27</a:t>
            </a:fld>
            <a:endParaRPr lang="en-IN"/>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6DCF52A6-AC99-4ABF-B0E8-BC342BC08C6C}" type="slidenum">
              <a:rPr lang="en-IN" smtClean="0"/>
              <a:pPr/>
              <a:t>28</a:t>
            </a:fld>
            <a:endParaRPr lang="en-IN"/>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6DCF52A6-AC99-4ABF-B0E8-BC342BC08C6C}" type="slidenum">
              <a:rPr lang="en-IN" smtClean="0"/>
              <a:pPr/>
              <a:t>29</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6DCF52A6-AC99-4ABF-B0E8-BC342BC08C6C}" type="slidenum">
              <a:rPr lang="en-IN" smtClean="0"/>
              <a:pPr/>
              <a:t>3</a:t>
            </a:fld>
            <a:endParaRPr lang="en-IN"/>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6DCF52A6-AC99-4ABF-B0E8-BC342BC08C6C}" type="slidenum">
              <a:rPr lang="en-IN" smtClean="0"/>
              <a:pPr/>
              <a:t>30</a:t>
            </a:fld>
            <a:endParaRPr lang="en-IN"/>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6DCF52A6-AC99-4ABF-B0E8-BC342BC08C6C}" type="slidenum">
              <a:rPr lang="en-IN" smtClean="0"/>
              <a:pPr/>
              <a:t>31</a:t>
            </a:fld>
            <a:endParaRPr lang="en-IN"/>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6DCF52A6-AC99-4ABF-B0E8-BC342BC08C6C}" type="slidenum">
              <a:rPr lang="en-IN" smtClean="0"/>
              <a:pPr/>
              <a:t>32</a:t>
            </a:fld>
            <a:endParaRPr lang="en-IN"/>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6DCF52A6-AC99-4ABF-B0E8-BC342BC08C6C}" type="slidenum">
              <a:rPr lang="en-IN" smtClean="0"/>
              <a:pPr/>
              <a:t>33</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6DCF52A6-AC99-4ABF-B0E8-BC342BC08C6C}" type="slidenum">
              <a:rPr lang="en-IN" smtClean="0"/>
              <a:pPr/>
              <a:t>4</a:t>
            </a:fld>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6DCF52A6-AC99-4ABF-B0E8-BC342BC08C6C}" type="slidenum">
              <a:rPr lang="en-IN" smtClean="0"/>
              <a:pPr/>
              <a:t>5</a:t>
            </a:fld>
            <a:endParaRPr lang="en-I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6DCF52A6-AC99-4ABF-B0E8-BC342BC08C6C}" type="slidenum">
              <a:rPr lang="en-IN" smtClean="0"/>
              <a:pPr/>
              <a:t>6</a:t>
            </a:fld>
            <a:endParaRPr lang="en-I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6DCF52A6-AC99-4ABF-B0E8-BC342BC08C6C}" type="slidenum">
              <a:rPr lang="en-IN" smtClean="0"/>
              <a:pPr/>
              <a:t>7</a:t>
            </a:fld>
            <a:endParaRPr lang="en-I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6DCF52A6-AC99-4ABF-B0E8-BC342BC08C6C}" type="slidenum">
              <a:rPr lang="en-IN" smtClean="0"/>
              <a:pPr/>
              <a:t>8</a:t>
            </a:fld>
            <a:endParaRPr lang="en-I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6DCF52A6-AC99-4ABF-B0E8-BC342BC08C6C}" type="slidenum">
              <a:rPr lang="en-IN" smtClean="0"/>
              <a:pPr/>
              <a:t>9</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371600" y="2130425"/>
            <a:ext cx="6477000" cy="1470025"/>
          </a:xfrm>
        </p:spPr>
        <p:txBody>
          <a:bodyPr/>
          <a:lstStyle>
            <a:lvl1pPr>
              <a:defRPr/>
            </a:lvl1pPr>
          </a:lstStyle>
          <a:p>
            <a:r>
              <a:rPr lang="en-US" smtClean="0"/>
              <a:t>Click to edit Master title style</a:t>
            </a:r>
            <a:endParaRPr lang="en-IN"/>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IN"/>
          </a:p>
        </p:txBody>
      </p:sp>
      <p:sp>
        <p:nvSpPr>
          <p:cNvPr id="3076" name="Rectangle 4"/>
          <p:cNvSpPr>
            <a:spLocks noGrp="1" noChangeArrowheads="1"/>
          </p:cNvSpPr>
          <p:nvPr>
            <p:ph type="dt" sz="half" idx="2"/>
          </p:nvPr>
        </p:nvSpPr>
        <p:spPr/>
        <p:txBody>
          <a:bodyPr/>
          <a:lstStyle>
            <a:lvl1pPr>
              <a:defRPr/>
            </a:lvl1pPr>
          </a:lstStyle>
          <a:p>
            <a:endParaRPr lang="en-IN"/>
          </a:p>
        </p:txBody>
      </p:sp>
      <p:sp>
        <p:nvSpPr>
          <p:cNvPr id="3077" name="Rectangle 5"/>
          <p:cNvSpPr>
            <a:spLocks noGrp="1" noChangeArrowheads="1"/>
          </p:cNvSpPr>
          <p:nvPr>
            <p:ph type="ftr" sz="quarter" idx="3"/>
          </p:nvPr>
        </p:nvSpPr>
        <p:spPr/>
        <p:txBody>
          <a:bodyPr/>
          <a:lstStyle>
            <a:lvl1pPr>
              <a:defRPr/>
            </a:lvl1pPr>
          </a:lstStyle>
          <a:p>
            <a:endParaRPr lang="en-IN"/>
          </a:p>
        </p:txBody>
      </p:sp>
      <p:sp>
        <p:nvSpPr>
          <p:cNvPr id="3078" name="Rectangle 6"/>
          <p:cNvSpPr>
            <a:spLocks noGrp="1" noChangeArrowheads="1"/>
          </p:cNvSpPr>
          <p:nvPr>
            <p:ph type="sldNum" sz="quarter" idx="4"/>
          </p:nvPr>
        </p:nvSpPr>
        <p:spPr/>
        <p:txBody>
          <a:bodyPr/>
          <a:lstStyle>
            <a:lvl1pPr>
              <a:defRPr/>
            </a:lvl1pPr>
          </a:lstStyle>
          <a:p>
            <a:fld id="{5C6BF249-CE5D-4C21-A352-DD182BF59C49}" type="slidenum">
              <a:rPr lang="en-IN"/>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018323E1-C4A8-4339-A353-3DC7E1EC7965}" type="slidenum">
              <a:rPr lang="en-IN"/>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516563"/>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609600"/>
            <a:ext cx="6019800" cy="5516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2163CBC5-23BF-4FEF-B401-68B708B74820}" type="slidenum">
              <a:rPr lang="en-IN"/>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60E5C31B-4FA9-43F4-87C3-03F1FB8DAFD0}" type="slidenum">
              <a:rPr lang="en-IN"/>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83DCD550-F6ED-49FA-B1C3-6276B55E9B1F}" type="slidenum">
              <a:rPr lang="en-IN"/>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lvl1pPr>
              <a:defRPr/>
            </a:lvl1pPr>
          </a:lstStyle>
          <a:p>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F2529B5A-B9F9-417D-BF95-7ED5BEB7C2F4}" type="slidenum">
              <a:rPr lang="en-IN"/>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lvl1pPr>
              <a:defRPr/>
            </a:lvl1pPr>
          </a:lstStyle>
          <a:p>
            <a:endParaRPr lang="en-IN"/>
          </a:p>
        </p:txBody>
      </p:sp>
      <p:sp>
        <p:nvSpPr>
          <p:cNvPr id="8" name="Footer Placeholder 7"/>
          <p:cNvSpPr>
            <a:spLocks noGrp="1"/>
          </p:cNvSpPr>
          <p:nvPr>
            <p:ph type="ftr" sz="quarter" idx="11"/>
          </p:nvPr>
        </p:nvSpPr>
        <p:spPr/>
        <p:txBody>
          <a:bodyPr/>
          <a:lstStyle>
            <a:lvl1pPr>
              <a:defRPr/>
            </a:lvl1pPr>
          </a:lstStyle>
          <a:p>
            <a:endParaRPr lang="en-IN"/>
          </a:p>
        </p:txBody>
      </p:sp>
      <p:sp>
        <p:nvSpPr>
          <p:cNvPr id="9" name="Slide Number Placeholder 8"/>
          <p:cNvSpPr>
            <a:spLocks noGrp="1"/>
          </p:cNvSpPr>
          <p:nvPr>
            <p:ph type="sldNum" sz="quarter" idx="12"/>
          </p:nvPr>
        </p:nvSpPr>
        <p:spPr/>
        <p:txBody>
          <a:bodyPr/>
          <a:lstStyle>
            <a:lvl1pPr>
              <a:defRPr/>
            </a:lvl1pPr>
          </a:lstStyle>
          <a:p>
            <a:fld id="{3B5FBF8D-97D5-434C-A88E-ECEAF772E0E3}" type="slidenum">
              <a:rPr lang="en-IN"/>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lvl1pPr>
              <a:defRPr/>
            </a:lvl1pPr>
          </a:lstStyle>
          <a:p>
            <a:endParaRPr lang="en-IN"/>
          </a:p>
        </p:txBody>
      </p:sp>
      <p:sp>
        <p:nvSpPr>
          <p:cNvPr id="4" name="Footer Placeholder 3"/>
          <p:cNvSpPr>
            <a:spLocks noGrp="1"/>
          </p:cNvSpPr>
          <p:nvPr>
            <p:ph type="ftr" sz="quarter" idx="11"/>
          </p:nvPr>
        </p:nvSpPr>
        <p:spPr/>
        <p:txBody>
          <a:bodyPr/>
          <a:lstStyle>
            <a:lvl1pPr>
              <a:defRPr/>
            </a:lvl1pPr>
          </a:lstStyle>
          <a:p>
            <a:endParaRPr lang="en-IN"/>
          </a:p>
        </p:txBody>
      </p:sp>
      <p:sp>
        <p:nvSpPr>
          <p:cNvPr id="5" name="Slide Number Placeholder 4"/>
          <p:cNvSpPr>
            <a:spLocks noGrp="1"/>
          </p:cNvSpPr>
          <p:nvPr>
            <p:ph type="sldNum" sz="quarter" idx="12"/>
          </p:nvPr>
        </p:nvSpPr>
        <p:spPr/>
        <p:txBody>
          <a:bodyPr/>
          <a:lstStyle>
            <a:lvl1pPr>
              <a:defRPr/>
            </a:lvl1pPr>
          </a:lstStyle>
          <a:p>
            <a:fld id="{008F3191-6E2F-4F47-8399-F5ECCD40E794}" type="slidenum">
              <a:rPr lang="en-IN"/>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IN"/>
          </a:p>
        </p:txBody>
      </p:sp>
      <p:sp>
        <p:nvSpPr>
          <p:cNvPr id="3" name="Footer Placeholder 2"/>
          <p:cNvSpPr>
            <a:spLocks noGrp="1"/>
          </p:cNvSpPr>
          <p:nvPr>
            <p:ph type="ftr" sz="quarter" idx="11"/>
          </p:nvPr>
        </p:nvSpPr>
        <p:spPr/>
        <p:txBody>
          <a:bodyPr/>
          <a:lstStyle>
            <a:lvl1pPr>
              <a:defRPr/>
            </a:lvl1pPr>
          </a:lstStyle>
          <a:p>
            <a:endParaRPr lang="en-IN"/>
          </a:p>
        </p:txBody>
      </p:sp>
      <p:sp>
        <p:nvSpPr>
          <p:cNvPr id="4" name="Slide Number Placeholder 3"/>
          <p:cNvSpPr>
            <a:spLocks noGrp="1"/>
          </p:cNvSpPr>
          <p:nvPr>
            <p:ph type="sldNum" sz="quarter" idx="12"/>
          </p:nvPr>
        </p:nvSpPr>
        <p:spPr/>
        <p:txBody>
          <a:bodyPr/>
          <a:lstStyle>
            <a:lvl1pPr>
              <a:defRPr/>
            </a:lvl1pPr>
          </a:lstStyle>
          <a:p>
            <a:fld id="{8D7587C1-17AD-4E6E-9FDC-5A1178ED42EF}" type="slidenum">
              <a:rPr lang="en-IN"/>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84A1DE7C-CAEE-48C9-9B6D-49F08F3AFAD5}" type="slidenum">
              <a:rPr lang="en-IN"/>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IN"/>
          </a:p>
        </p:txBody>
      </p:sp>
      <p:sp>
        <p:nvSpPr>
          <p:cNvPr id="6" name="Footer Placeholder 5"/>
          <p:cNvSpPr>
            <a:spLocks noGrp="1"/>
          </p:cNvSpPr>
          <p:nvPr>
            <p:ph type="ftr" sz="quarter" idx="11"/>
          </p:nvPr>
        </p:nvSpPr>
        <p:spPr/>
        <p:txBody>
          <a:bodyPr/>
          <a:lstStyle>
            <a:lvl1pPr>
              <a:defRPr/>
            </a:lvl1pPr>
          </a:lstStyle>
          <a:p>
            <a:endParaRPr lang="en-IN"/>
          </a:p>
        </p:txBody>
      </p:sp>
      <p:sp>
        <p:nvSpPr>
          <p:cNvPr id="7" name="Slide Number Placeholder 6"/>
          <p:cNvSpPr>
            <a:spLocks noGrp="1"/>
          </p:cNvSpPr>
          <p:nvPr>
            <p:ph type="sldNum" sz="quarter" idx="12"/>
          </p:nvPr>
        </p:nvSpPr>
        <p:spPr/>
        <p:txBody>
          <a:bodyPr/>
          <a:lstStyle>
            <a:lvl1pPr>
              <a:defRPr/>
            </a:lvl1pPr>
          </a:lstStyle>
          <a:p>
            <a:fld id="{D9889626-DE3B-46C4-A9A8-61EE385CA3D5}" type="slidenum">
              <a:rPr lang="en-IN"/>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609600"/>
            <a:ext cx="8229600" cy="8080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IN"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I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I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E946ADE-7E26-4C46-9E36-32684AD8C4BC}" type="slidenum">
              <a:rPr lang="en-IN"/>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Arial" charset="0"/>
        </a:defRPr>
      </a:lvl2pPr>
      <a:lvl3pPr algn="ctr" rtl="0" eaLnBrk="1" fontAlgn="base" hangingPunct="1">
        <a:spcBef>
          <a:spcPct val="0"/>
        </a:spcBef>
        <a:spcAft>
          <a:spcPct val="0"/>
        </a:spcAft>
        <a:defRPr sz="4400">
          <a:solidFill>
            <a:schemeClr val="tx1"/>
          </a:solidFill>
          <a:latin typeface="Arial" charset="0"/>
        </a:defRPr>
      </a:lvl3pPr>
      <a:lvl4pPr algn="ctr" rtl="0" eaLnBrk="1" fontAlgn="base" hangingPunct="1">
        <a:spcBef>
          <a:spcPct val="0"/>
        </a:spcBef>
        <a:spcAft>
          <a:spcPct val="0"/>
        </a:spcAft>
        <a:defRPr sz="4400">
          <a:solidFill>
            <a:schemeClr val="tx1"/>
          </a:solidFill>
          <a:latin typeface="Arial" charset="0"/>
        </a:defRPr>
      </a:lvl4pPr>
      <a:lvl5pPr algn="ctr" rtl="0" eaLnBrk="1" fontAlgn="base" hangingPunct="1">
        <a:spcBef>
          <a:spcPct val="0"/>
        </a:spcBef>
        <a:spcAft>
          <a:spcPct val="0"/>
        </a:spcAft>
        <a:defRPr sz="4400">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Arial" charset="0"/>
        </a:defRPr>
      </a:lvl6pPr>
      <a:lvl7pPr marL="914400" algn="ctr" rtl="0" eaLnBrk="1" fontAlgn="base" hangingPunct="1">
        <a:spcBef>
          <a:spcPct val="0"/>
        </a:spcBef>
        <a:spcAft>
          <a:spcPct val="0"/>
        </a:spcAft>
        <a:defRPr sz="4400">
          <a:solidFill>
            <a:schemeClr val="tx1"/>
          </a:solidFill>
          <a:latin typeface="Arial" charset="0"/>
        </a:defRPr>
      </a:lvl7pPr>
      <a:lvl8pPr marL="1371600" algn="ctr" rtl="0" eaLnBrk="1" fontAlgn="base" hangingPunct="1">
        <a:spcBef>
          <a:spcPct val="0"/>
        </a:spcBef>
        <a:spcAft>
          <a:spcPct val="0"/>
        </a:spcAft>
        <a:defRPr sz="4400">
          <a:solidFill>
            <a:schemeClr val="tx1"/>
          </a:solidFill>
          <a:latin typeface="Arial" charset="0"/>
        </a:defRPr>
      </a:lvl8pPr>
      <a:lvl9pPr marL="1828800" algn="ctr" rtl="0" eaLnBrk="1" fontAlgn="base" hangingPunct="1">
        <a:spcBef>
          <a:spcPct val="0"/>
        </a:spcBef>
        <a:spcAft>
          <a:spcPct val="0"/>
        </a:spcAft>
        <a:defRPr sz="4400">
          <a:solidFill>
            <a:schemeClr val="tx1"/>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195736" y="836712"/>
            <a:ext cx="6477000" cy="1470025"/>
          </a:xfrm>
        </p:spPr>
        <p:txBody>
          <a:bodyPr/>
          <a:lstStyle/>
          <a:p>
            <a:r>
              <a:rPr lang="en-IN" sz="6000" b="1" dirty="0" smtClean="0">
                <a:solidFill>
                  <a:srgbClr val="FF0000"/>
                </a:solidFill>
                <a:latin typeface="French Script MT" pitchFamily="66" charset="0"/>
              </a:rPr>
              <a:t>				Module -I</a:t>
            </a:r>
            <a:endParaRPr lang="en-US" sz="6000" b="1" dirty="0">
              <a:solidFill>
                <a:srgbClr val="FF0000"/>
              </a:solidFill>
              <a:latin typeface="French Script MT" pitchFamily="66" charset="0"/>
            </a:endParaRPr>
          </a:p>
        </p:txBody>
      </p:sp>
      <p:sp>
        <p:nvSpPr>
          <p:cNvPr id="2051" name="Rectangle 3"/>
          <p:cNvSpPr>
            <a:spLocks noGrp="1" noChangeArrowheads="1"/>
          </p:cNvSpPr>
          <p:nvPr>
            <p:ph type="subTitle" idx="1"/>
          </p:nvPr>
        </p:nvSpPr>
        <p:spPr>
          <a:xfrm>
            <a:off x="971600" y="2132856"/>
            <a:ext cx="7596336" cy="1752600"/>
          </a:xfrm>
        </p:spPr>
        <p:txBody>
          <a:bodyPr/>
          <a:lstStyle/>
          <a:p>
            <a:r>
              <a:rPr lang="en-IN" sz="7200" b="1" dirty="0">
                <a:solidFill>
                  <a:srgbClr val="00B050"/>
                </a:solidFill>
                <a:latin typeface="Edwardian Script ITC" pitchFamily="66" charset="0"/>
              </a:rPr>
              <a:t>Water quantities Requirement</a:t>
            </a:r>
            <a:endParaRPr lang="en-US" sz="7200" dirty="0">
              <a:solidFill>
                <a:srgbClr val="00B050"/>
              </a:solidFill>
              <a:latin typeface="Edwardian Script ITC" pitchFamily="66" charset="0"/>
            </a:endParaRPr>
          </a:p>
        </p:txBody>
      </p:sp>
      <p:sp>
        <p:nvSpPr>
          <p:cNvPr id="4" name="Rectangle 3"/>
          <p:cNvSpPr/>
          <p:nvPr/>
        </p:nvSpPr>
        <p:spPr>
          <a:xfrm>
            <a:off x="4067944" y="4725144"/>
            <a:ext cx="4572000" cy="1569660"/>
          </a:xfrm>
          <a:prstGeom prst="rect">
            <a:avLst/>
          </a:prstGeom>
        </p:spPr>
        <p:txBody>
          <a:bodyPr>
            <a:spAutoFit/>
          </a:bodyPr>
          <a:lstStyle/>
          <a:p>
            <a:pPr algn="ctr"/>
            <a:r>
              <a:rPr lang="en-US" sz="2400" b="1" dirty="0" smtClean="0">
                <a:solidFill>
                  <a:srgbClr val="C00000"/>
                </a:solidFill>
                <a:latin typeface="Britannica Unicode Sans" pitchFamily="34" charset="0"/>
              </a:rPr>
              <a:t>Bibhabasu Mohanty</a:t>
            </a:r>
          </a:p>
          <a:p>
            <a:pPr algn="ctr"/>
            <a:r>
              <a:rPr lang="en-US" sz="2400" b="1" dirty="0" smtClean="0">
                <a:solidFill>
                  <a:srgbClr val="C00000"/>
                </a:solidFill>
                <a:latin typeface="Britannica Unicode Sans" pitchFamily="34" charset="0"/>
              </a:rPr>
              <a:t>Asst. Prof.</a:t>
            </a:r>
          </a:p>
          <a:p>
            <a:pPr algn="ctr"/>
            <a:r>
              <a:rPr lang="en-US" sz="2400" b="1" dirty="0" smtClean="0">
                <a:solidFill>
                  <a:srgbClr val="C00000"/>
                </a:solidFill>
                <a:latin typeface="Britannica Unicode Sans" pitchFamily="34" charset="0"/>
              </a:rPr>
              <a:t>Dept. of civil Engineering</a:t>
            </a:r>
          </a:p>
          <a:p>
            <a:pPr algn="ctr"/>
            <a:r>
              <a:rPr lang="en-US" sz="2400" b="1" dirty="0" smtClean="0">
                <a:solidFill>
                  <a:srgbClr val="C00000"/>
                </a:solidFill>
                <a:latin typeface="Britannica Unicode Sans" pitchFamily="34" charset="0"/>
              </a:rPr>
              <a:t>SALITER, Ahmedabad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dirty="0" smtClean="0">
                <a:solidFill>
                  <a:srgbClr val="C00000"/>
                </a:solidFill>
                <a:latin typeface="Britannica Unicode Sans" pitchFamily="34" charset="0"/>
              </a:rPr>
              <a:t/>
            </a:r>
            <a:br>
              <a:rPr lang="en-IN" dirty="0" smtClean="0">
                <a:solidFill>
                  <a:srgbClr val="C00000"/>
                </a:solidFill>
                <a:latin typeface="Britannica Unicode Sans" pitchFamily="34" charset="0"/>
              </a:rPr>
            </a:br>
            <a:r>
              <a:rPr lang="en-IN" dirty="0" smtClean="0">
                <a:solidFill>
                  <a:srgbClr val="C00000"/>
                </a:solidFill>
                <a:latin typeface="Britannica Unicode Sans" pitchFamily="34" charset="0"/>
              </a:rPr>
              <a:t>Demand for public use</a:t>
            </a:r>
            <a:br>
              <a:rPr lang="en-IN" dirty="0" smtClean="0">
                <a:solidFill>
                  <a:srgbClr val="C00000"/>
                </a:solidFill>
                <a:latin typeface="Britannica Unicode Sans" pitchFamily="34" charset="0"/>
              </a:rPr>
            </a:br>
            <a:endParaRPr lang="en-IN" dirty="0">
              <a:solidFill>
                <a:srgbClr val="C00000"/>
              </a:solidFill>
              <a:latin typeface="Britannica Unicode Sans" pitchFamily="34" charset="0"/>
            </a:endParaRPr>
          </a:p>
        </p:txBody>
      </p:sp>
      <p:sp>
        <p:nvSpPr>
          <p:cNvPr id="3" name="Content Placeholder 2"/>
          <p:cNvSpPr>
            <a:spLocks noGrp="1"/>
          </p:cNvSpPr>
          <p:nvPr>
            <p:ph idx="1"/>
          </p:nvPr>
        </p:nvSpPr>
        <p:spPr/>
        <p:txBody>
          <a:bodyPr/>
          <a:lstStyle/>
          <a:p>
            <a:pPr>
              <a:buFont typeface="Wingdings" pitchFamily="2" charset="2"/>
              <a:buChar char="§"/>
            </a:pPr>
            <a:r>
              <a:rPr lang="en-IN" dirty="0" smtClean="0">
                <a:latin typeface="Baskerville Old Face" pitchFamily="18" charset="0"/>
              </a:rPr>
              <a:t>Quantity of water required for public utility purposes such as for washing and sprinkling on roads, cleaning of sewers, watering of public parks, gardens, public </a:t>
            </a:r>
            <a:r>
              <a:rPr lang="fr-FR" dirty="0" smtClean="0">
                <a:latin typeface="Baskerville Old Face" pitchFamily="18" charset="0"/>
              </a:rPr>
              <a:t>fountains etc. comes under public demand.</a:t>
            </a:r>
          </a:p>
          <a:p>
            <a:pPr>
              <a:buFont typeface="Wingdings" pitchFamily="2" charset="2"/>
              <a:buChar char="§"/>
            </a:pPr>
            <a:r>
              <a:rPr lang="en-IN" dirty="0" smtClean="0">
                <a:latin typeface="Baskerville Old Face" pitchFamily="18" charset="0"/>
              </a:rPr>
              <a:t>To meet the water demand for public use, provision of 5% of the total consumption is made designing the water works for a city.</a:t>
            </a:r>
            <a:endParaRPr lang="en-IN" dirty="0">
              <a:latin typeface="Baskerville Old Face"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611560" y="2492896"/>
          <a:ext cx="7848872" cy="2926080"/>
        </p:xfrm>
        <a:graphic>
          <a:graphicData uri="http://schemas.openxmlformats.org/drawingml/2006/table">
            <a:tbl>
              <a:tblPr firstRow="1" bandRow="1">
                <a:tableStyleId>{21E4AEA4-8DFA-4A89-87EB-49C32662AFE0}</a:tableStyleId>
              </a:tblPr>
              <a:tblGrid>
                <a:gridCol w="1304857"/>
                <a:gridCol w="3227804"/>
                <a:gridCol w="3316211"/>
              </a:tblGrid>
              <a:tr h="370840">
                <a:tc>
                  <a:txBody>
                    <a:bodyPr/>
                    <a:lstStyle/>
                    <a:p>
                      <a:r>
                        <a:rPr lang="en-IN" sz="2400" kern="1200" baseline="0" dirty="0" smtClean="0">
                          <a:solidFill>
                            <a:schemeClr val="tx1">
                              <a:lumMod val="95000"/>
                              <a:lumOff val="5000"/>
                            </a:schemeClr>
                          </a:solidFill>
                          <a:latin typeface="Baskerville Old Face" pitchFamily="18" charset="0"/>
                        </a:rPr>
                        <a:t>Sl.No. </a:t>
                      </a:r>
                      <a:endParaRPr lang="en-IN" sz="2400" dirty="0">
                        <a:solidFill>
                          <a:schemeClr val="tx1">
                            <a:lumMod val="95000"/>
                            <a:lumOff val="5000"/>
                          </a:schemeClr>
                        </a:solidFill>
                        <a:latin typeface="Baskerville Old Face" pitchFamily="18" charset="0"/>
                      </a:endParaRPr>
                    </a:p>
                  </a:txBody>
                  <a:tcPr>
                    <a:solidFill>
                      <a:schemeClr val="accent1">
                        <a:lumMod val="50000"/>
                      </a:schemeClr>
                    </a:solidFill>
                  </a:tcPr>
                </a:tc>
                <a:tc>
                  <a:txBody>
                    <a:bodyPr/>
                    <a:lstStyle/>
                    <a:p>
                      <a:r>
                        <a:rPr lang="en-IN" sz="2400" kern="1200" baseline="0" dirty="0" smtClean="0">
                          <a:solidFill>
                            <a:schemeClr val="tx1">
                              <a:lumMod val="95000"/>
                              <a:lumOff val="5000"/>
                            </a:schemeClr>
                          </a:solidFill>
                          <a:latin typeface="Baskerville Old Face" pitchFamily="18" charset="0"/>
                        </a:rPr>
                        <a:t>Purpose Water </a:t>
                      </a:r>
                      <a:endParaRPr lang="en-IN" sz="2400" dirty="0">
                        <a:solidFill>
                          <a:schemeClr val="tx1">
                            <a:lumMod val="95000"/>
                            <a:lumOff val="5000"/>
                          </a:schemeClr>
                        </a:solidFill>
                        <a:latin typeface="Baskerville Old Face" pitchFamily="18" charset="0"/>
                      </a:endParaRPr>
                    </a:p>
                  </a:txBody>
                  <a:tcPr>
                    <a:solidFill>
                      <a:schemeClr val="accent1">
                        <a:lumMod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400" kern="1200" baseline="0" dirty="0" smtClean="0">
                          <a:solidFill>
                            <a:schemeClr val="tx1">
                              <a:lumMod val="95000"/>
                              <a:lumOff val="5000"/>
                            </a:schemeClr>
                          </a:solidFill>
                          <a:latin typeface="Baskerville Old Face" pitchFamily="18" charset="0"/>
                        </a:rPr>
                        <a:t>Requirements</a:t>
                      </a:r>
                      <a:endParaRPr lang="en-IN" sz="2400" dirty="0" smtClean="0">
                        <a:solidFill>
                          <a:schemeClr val="tx1">
                            <a:lumMod val="95000"/>
                            <a:lumOff val="5000"/>
                          </a:schemeClr>
                        </a:solidFill>
                        <a:latin typeface="Baskerville Old Face" pitchFamily="18" charset="0"/>
                      </a:endParaRPr>
                    </a:p>
                    <a:p>
                      <a:endParaRPr lang="en-IN" sz="2400" dirty="0">
                        <a:solidFill>
                          <a:schemeClr val="tx1">
                            <a:lumMod val="95000"/>
                            <a:lumOff val="5000"/>
                          </a:schemeClr>
                        </a:solidFill>
                        <a:latin typeface="Baskerville Old Face" pitchFamily="18" charset="0"/>
                      </a:endParaRPr>
                    </a:p>
                  </a:txBody>
                  <a:tcPr>
                    <a:solidFill>
                      <a:schemeClr val="accent1">
                        <a:lumMod val="50000"/>
                      </a:schemeClr>
                    </a:solidFill>
                  </a:tcPr>
                </a:tc>
              </a:tr>
              <a:tr h="370840">
                <a:tc>
                  <a:txBody>
                    <a:bodyPr/>
                    <a:lstStyle/>
                    <a:p>
                      <a:r>
                        <a:rPr lang="en-US" sz="2400" dirty="0" smtClean="0">
                          <a:latin typeface="Baskerville Old Face" pitchFamily="18" charset="0"/>
                        </a:rPr>
                        <a:t>1</a:t>
                      </a:r>
                      <a:endParaRPr lang="en-IN" sz="2400" dirty="0">
                        <a:latin typeface="Baskerville Old Face" pitchFamily="18" charset="0"/>
                      </a:endParaRPr>
                    </a:p>
                  </a:txBody>
                  <a:tcPr>
                    <a:solidFill>
                      <a:schemeClr val="accent1">
                        <a:lumMod val="50000"/>
                      </a:schemeClr>
                    </a:solidFill>
                  </a:tcPr>
                </a:tc>
                <a:tc>
                  <a:txBody>
                    <a:bodyPr/>
                    <a:lstStyle/>
                    <a:p>
                      <a:r>
                        <a:rPr lang="en-IN" sz="2400" kern="1200" baseline="0" dirty="0" smtClean="0">
                          <a:solidFill>
                            <a:schemeClr val="dk1"/>
                          </a:solidFill>
                          <a:latin typeface="Baskerville Old Face" pitchFamily="18" charset="0"/>
                          <a:ea typeface="+mn-ea"/>
                          <a:cs typeface="+mn-cs"/>
                        </a:rPr>
                        <a:t>Public parks</a:t>
                      </a:r>
                    </a:p>
                  </a:txBody>
                  <a:tcPr>
                    <a:solidFill>
                      <a:schemeClr val="accent1">
                        <a:lumMod val="50000"/>
                      </a:schemeClr>
                    </a:solidFill>
                  </a:tcPr>
                </a:tc>
                <a:tc>
                  <a:txBody>
                    <a:bodyPr/>
                    <a:lstStyle/>
                    <a:p>
                      <a:r>
                        <a:rPr lang="en-IN" sz="2400" kern="1200" baseline="0" dirty="0" smtClean="0">
                          <a:solidFill>
                            <a:schemeClr val="dk1"/>
                          </a:solidFill>
                          <a:latin typeface="Baskerville Old Face" pitchFamily="18" charset="0"/>
                          <a:ea typeface="+mn-ea"/>
                          <a:cs typeface="+mn-cs"/>
                        </a:rPr>
                        <a:t>1.4 litres/m2/day</a:t>
                      </a:r>
                    </a:p>
                  </a:txBody>
                  <a:tcPr>
                    <a:solidFill>
                      <a:schemeClr val="accent1">
                        <a:lumMod val="50000"/>
                      </a:schemeClr>
                    </a:solidFill>
                  </a:tcPr>
                </a:tc>
              </a:tr>
              <a:tr h="370840">
                <a:tc>
                  <a:txBody>
                    <a:bodyPr/>
                    <a:lstStyle/>
                    <a:p>
                      <a:r>
                        <a:rPr lang="en-US" sz="2400" dirty="0" smtClean="0">
                          <a:latin typeface="Baskerville Old Face" pitchFamily="18" charset="0"/>
                        </a:rPr>
                        <a:t>2</a:t>
                      </a:r>
                      <a:endParaRPr lang="en-IN" sz="2400" dirty="0">
                        <a:latin typeface="Baskerville Old Face" pitchFamily="18" charset="0"/>
                      </a:endParaRPr>
                    </a:p>
                  </a:txBody>
                  <a:tcPr>
                    <a:solidFill>
                      <a:schemeClr val="accent1">
                        <a:lumMod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400" kern="1200" baseline="0" dirty="0" smtClean="0">
                          <a:solidFill>
                            <a:schemeClr val="dk1"/>
                          </a:solidFill>
                          <a:latin typeface="Baskerville Old Face" pitchFamily="18" charset="0"/>
                          <a:ea typeface="+mn-ea"/>
                          <a:cs typeface="+mn-cs"/>
                        </a:rPr>
                        <a:t>Street washing</a:t>
                      </a:r>
                    </a:p>
                    <a:p>
                      <a:endParaRPr lang="en-IN" sz="2400" dirty="0">
                        <a:latin typeface="Baskerville Old Face" pitchFamily="18" charset="0"/>
                      </a:endParaRPr>
                    </a:p>
                  </a:txBody>
                  <a:tcPr>
                    <a:solidFill>
                      <a:schemeClr val="accent1">
                        <a:lumMod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400" kern="1200" baseline="0" dirty="0" smtClean="0">
                          <a:solidFill>
                            <a:schemeClr val="dk1"/>
                          </a:solidFill>
                          <a:latin typeface="Baskerville Old Face" pitchFamily="18" charset="0"/>
                          <a:ea typeface="+mn-ea"/>
                          <a:cs typeface="+mn-cs"/>
                        </a:rPr>
                        <a:t>1.0-1.5 litres/m2/day</a:t>
                      </a:r>
                    </a:p>
                    <a:p>
                      <a:endParaRPr lang="en-IN" sz="2400" dirty="0">
                        <a:latin typeface="Baskerville Old Face" pitchFamily="18" charset="0"/>
                      </a:endParaRPr>
                    </a:p>
                  </a:txBody>
                  <a:tcPr>
                    <a:solidFill>
                      <a:schemeClr val="accent1">
                        <a:lumMod val="50000"/>
                      </a:schemeClr>
                    </a:solidFill>
                  </a:tcPr>
                </a:tc>
              </a:tr>
              <a:tr h="370840">
                <a:tc>
                  <a:txBody>
                    <a:bodyPr/>
                    <a:lstStyle/>
                    <a:p>
                      <a:r>
                        <a:rPr lang="en-US" sz="2400" dirty="0" smtClean="0">
                          <a:latin typeface="Baskerville Old Face" pitchFamily="18" charset="0"/>
                        </a:rPr>
                        <a:t>3</a:t>
                      </a:r>
                      <a:endParaRPr lang="en-IN" sz="2400" dirty="0">
                        <a:latin typeface="Baskerville Old Face" pitchFamily="18" charset="0"/>
                      </a:endParaRPr>
                    </a:p>
                  </a:txBody>
                  <a:tcPr>
                    <a:solidFill>
                      <a:schemeClr val="accent1">
                        <a:lumMod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400" kern="1200" baseline="0" dirty="0" smtClean="0">
                          <a:solidFill>
                            <a:schemeClr val="dk1"/>
                          </a:solidFill>
                          <a:latin typeface="Baskerville Old Face" pitchFamily="18" charset="0"/>
                          <a:ea typeface="+mn-ea"/>
                          <a:cs typeface="+mn-cs"/>
                        </a:rPr>
                        <a:t>Sewer cleaning</a:t>
                      </a:r>
                      <a:endParaRPr lang="en-IN" sz="2400" dirty="0" smtClean="0">
                        <a:latin typeface="Baskerville Old Face" pitchFamily="18" charset="0"/>
                      </a:endParaRPr>
                    </a:p>
                    <a:p>
                      <a:endParaRPr lang="en-IN" sz="2400" dirty="0">
                        <a:latin typeface="Baskerville Old Face" pitchFamily="18" charset="0"/>
                      </a:endParaRPr>
                    </a:p>
                  </a:txBody>
                  <a:tcPr>
                    <a:solidFill>
                      <a:schemeClr val="accent1">
                        <a:lumMod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400" kern="1200" baseline="0" dirty="0" smtClean="0">
                          <a:solidFill>
                            <a:schemeClr val="dk1"/>
                          </a:solidFill>
                          <a:latin typeface="Baskerville Old Face" pitchFamily="18" charset="0"/>
                          <a:ea typeface="+mn-ea"/>
                          <a:cs typeface="+mn-cs"/>
                        </a:rPr>
                        <a:t>4.5 litres/head/day</a:t>
                      </a:r>
                      <a:endParaRPr lang="en-IN" sz="2400" dirty="0" smtClean="0">
                        <a:latin typeface="Baskerville Old Face" pitchFamily="18" charset="0"/>
                      </a:endParaRPr>
                    </a:p>
                    <a:p>
                      <a:endParaRPr lang="en-IN" sz="2400" dirty="0">
                        <a:latin typeface="Baskerville Old Face" pitchFamily="18" charset="0"/>
                      </a:endParaRPr>
                    </a:p>
                  </a:txBody>
                  <a:tcPr>
                    <a:solidFill>
                      <a:schemeClr val="accent1">
                        <a:lumMod val="50000"/>
                      </a:schemeClr>
                    </a:solidFill>
                  </a:tcPr>
                </a:tc>
              </a:tr>
            </a:tbl>
          </a:graphicData>
        </a:graphic>
      </p:graphicFrame>
      <p:sp>
        <p:nvSpPr>
          <p:cNvPr id="7" name="Rectangle 6"/>
          <p:cNvSpPr/>
          <p:nvPr/>
        </p:nvSpPr>
        <p:spPr>
          <a:xfrm>
            <a:off x="683568" y="764704"/>
            <a:ext cx="7560840" cy="954107"/>
          </a:xfrm>
          <a:prstGeom prst="rect">
            <a:avLst/>
          </a:prstGeom>
        </p:spPr>
        <p:txBody>
          <a:bodyPr wrap="square">
            <a:spAutoFit/>
          </a:bodyPr>
          <a:lstStyle/>
          <a:p>
            <a:r>
              <a:rPr lang="en-IN" sz="2800" dirty="0" smtClean="0">
                <a:latin typeface="Baskerville Old Face" pitchFamily="18" charset="0"/>
              </a:rPr>
              <a:t>The requirements of water for public utility shall be taken as…</a:t>
            </a:r>
            <a:endParaRPr lang="en-IN" sz="2800" dirty="0">
              <a:latin typeface="Baskerville Old Face"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dirty="0" smtClean="0">
                <a:latin typeface="Baskerville Old Face" pitchFamily="18" charset="0"/>
              </a:rPr>
              <a:t/>
            </a:r>
            <a:br>
              <a:rPr lang="en-IN" dirty="0" smtClean="0">
                <a:latin typeface="Baskerville Old Face" pitchFamily="18" charset="0"/>
              </a:rPr>
            </a:br>
            <a:r>
              <a:rPr lang="en-IN" dirty="0" smtClean="0">
                <a:solidFill>
                  <a:srgbClr val="C00000"/>
                </a:solidFill>
                <a:latin typeface="Britannica Unicode Sans" pitchFamily="34" charset="0"/>
              </a:rPr>
              <a:t>Fire demand</a:t>
            </a:r>
            <a:r>
              <a:rPr lang="en-IN" dirty="0" smtClean="0">
                <a:latin typeface="Baskerville Old Face" pitchFamily="18" charset="0"/>
              </a:rPr>
              <a:t/>
            </a:r>
            <a:br>
              <a:rPr lang="en-IN" dirty="0" smtClean="0">
                <a:latin typeface="Baskerville Old Face" pitchFamily="18" charset="0"/>
              </a:rPr>
            </a:br>
            <a:endParaRPr lang="en-IN" dirty="0"/>
          </a:p>
        </p:txBody>
      </p:sp>
      <p:sp>
        <p:nvSpPr>
          <p:cNvPr id="3" name="Content Placeholder 2"/>
          <p:cNvSpPr>
            <a:spLocks noGrp="1"/>
          </p:cNvSpPr>
          <p:nvPr>
            <p:ph idx="1"/>
          </p:nvPr>
        </p:nvSpPr>
        <p:spPr/>
        <p:txBody>
          <a:bodyPr/>
          <a:lstStyle/>
          <a:p>
            <a:pPr>
              <a:buFont typeface="Wingdings" pitchFamily="2" charset="2"/>
              <a:buChar char="§"/>
            </a:pPr>
            <a:r>
              <a:rPr lang="en-IN" dirty="0" smtClean="0">
                <a:latin typeface="Baskerville Old Face" pitchFamily="18" charset="0"/>
              </a:rPr>
              <a:t>During the fire breakdown large quantity of water is required for throwing it over the fire to extinguish it, therefore provision is made in the water work to supply sufficient quantity of water or keep as reserve in the water mains for this purpose.</a:t>
            </a:r>
            <a:endParaRPr lang="en-IN" dirty="0">
              <a:latin typeface="Baskerville Old Face"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052736"/>
            <a:ext cx="8229600" cy="4525963"/>
          </a:xfrm>
        </p:spPr>
        <p:txBody>
          <a:bodyPr/>
          <a:lstStyle/>
          <a:p>
            <a:pPr>
              <a:buFont typeface="Wingdings" pitchFamily="2" charset="2"/>
              <a:buChar char="§"/>
            </a:pPr>
            <a:r>
              <a:rPr lang="en-IN" dirty="0" smtClean="0">
                <a:latin typeface="Baskerville Old Face" pitchFamily="18" charset="0"/>
              </a:rPr>
              <a:t>The quantity of water required for fire fighting is generally calculated by using different empirical formulae. </a:t>
            </a:r>
          </a:p>
          <a:p>
            <a:pPr>
              <a:buFont typeface="Wingdings" pitchFamily="2" charset="2"/>
              <a:buChar char="§"/>
            </a:pPr>
            <a:r>
              <a:rPr lang="en-IN" dirty="0" smtClean="0">
                <a:latin typeface="Baskerville Old Face" pitchFamily="18" charset="0"/>
              </a:rPr>
              <a:t>For Indian conditions kuiching’s formula gives satisfactory results.</a:t>
            </a:r>
          </a:p>
          <a:p>
            <a:pPr>
              <a:buNone/>
            </a:pPr>
            <a:r>
              <a:rPr lang="en-IN" dirty="0" smtClean="0">
                <a:latin typeface="Baskerville Old Face" pitchFamily="18" charset="0"/>
              </a:rPr>
              <a:t>				</a:t>
            </a:r>
            <a:r>
              <a:rPr lang="en-IN" dirty="0" smtClean="0">
                <a:solidFill>
                  <a:srgbClr val="FF0000"/>
                </a:solidFill>
                <a:latin typeface="Baskerville Old Face" pitchFamily="18" charset="0"/>
              </a:rPr>
              <a:t>Q=3182 √p</a:t>
            </a:r>
          </a:p>
          <a:p>
            <a:pPr>
              <a:buFont typeface="Wingdings" pitchFamily="2" charset="2"/>
              <a:buChar char="§"/>
            </a:pPr>
            <a:r>
              <a:rPr lang="en-IN" dirty="0" smtClean="0">
                <a:latin typeface="Baskerville Old Face" pitchFamily="18" charset="0"/>
              </a:rPr>
              <a:t>Where ‘Q’ is quantity of water required in litres/min</a:t>
            </a:r>
          </a:p>
          <a:p>
            <a:pPr>
              <a:buFont typeface="Wingdings" pitchFamily="2" charset="2"/>
              <a:buChar char="§"/>
            </a:pPr>
            <a:r>
              <a:rPr lang="en-IN" dirty="0" smtClean="0">
                <a:latin typeface="Baskerville Old Face" pitchFamily="18" charset="0"/>
              </a:rPr>
              <a:t>‘P’ is population of town or city in thousands</a:t>
            </a:r>
            <a:endParaRPr lang="en-IN" dirty="0">
              <a:latin typeface="Baskerville Old Face"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dirty="0" smtClean="0">
                <a:latin typeface="Baskerville Old Face" pitchFamily="18" charset="0"/>
              </a:rPr>
              <a:t/>
            </a:r>
            <a:br>
              <a:rPr lang="en-IN" dirty="0" smtClean="0">
                <a:latin typeface="Baskerville Old Face" pitchFamily="18" charset="0"/>
              </a:rPr>
            </a:br>
            <a:r>
              <a:rPr lang="en-IN" dirty="0" smtClean="0">
                <a:solidFill>
                  <a:srgbClr val="C00000"/>
                </a:solidFill>
                <a:latin typeface="Britannica Unicode Sans" pitchFamily="34" charset="0"/>
              </a:rPr>
              <a:t>Loses and wastes</a:t>
            </a:r>
            <a:br>
              <a:rPr lang="en-IN" dirty="0" smtClean="0">
                <a:solidFill>
                  <a:srgbClr val="C00000"/>
                </a:solidFill>
                <a:latin typeface="Britannica Unicode Sans" pitchFamily="34" charset="0"/>
              </a:rPr>
            </a:br>
            <a:endParaRPr lang="en-IN" dirty="0">
              <a:solidFill>
                <a:srgbClr val="C00000"/>
              </a:solidFill>
              <a:latin typeface="Britannica Unicode Sans" pitchFamily="34" charset="0"/>
            </a:endParaRPr>
          </a:p>
        </p:txBody>
      </p:sp>
      <p:sp>
        <p:nvSpPr>
          <p:cNvPr id="3" name="Content Placeholder 2"/>
          <p:cNvSpPr>
            <a:spLocks noGrp="1"/>
          </p:cNvSpPr>
          <p:nvPr>
            <p:ph idx="1"/>
          </p:nvPr>
        </p:nvSpPr>
        <p:spPr/>
        <p:txBody>
          <a:bodyPr/>
          <a:lstStyle/>
          <a:p>
            <a:pPr>
              <a:buFont typeface="Wingdings" pitchFamily="2" charset="2"/>
              <a:buChar char="§"/>
            </a:pPr>
            <a:r>
              <a:rPr lang="en-IN" dirty="0" smtClean="0">
                <a:latin typeface="Baskerville Old Face" pitchFamily="18" charset="0"/>
              </a:rPr>
              <a:t>Losses due to defective pipe joints, cracked and broken pipes, faulty valves and fittings.</a:t>
            </a:r>
          </a:p>
          <a:p>
            <a:pPr>
              <a:buFont typeface="Wingdings" pitchFamily="2" charset="2"/>
              <a:buChar char="§"/>
            </a:pPr>
            <a:r>
              <a:rPr lang="en-IN" dirty="0" smtClean="0">
                <a:latin typeface="Baskerville Old Face" pitchFamily="18" charset="0"/>
              </a:rPr>
              <a:t>Losses due to, continuous wastage of water.</a:t>
            </a:r>
          </a:p>
          <a:p>
            <a:pPr>
              <a:buFont typeface="Wingdings" pitchFamily="2" charset="2"/>
              <a:buChar char="§"/>
            </a:pPr>
            <a:r>
              <a:rPr lang="en-IN" dirty="0" smtClean="0">
                <a:latin typeface="Baskerville Old Face" pitchFamily="18" charset="0"/>
              </a:rPr>
              <a:t>Losses due to unauthorised and illegal connections.</a:t>
            </a:r>
          </a:p>
          <a:p>
            <a:pPr>
              <a:buFont typeface="Wingdings" pitchFamily="2" charset="2"/>
              <a:buChar char="§"/>
            </a:pPr>
            <a:r>
              <a:rPr lang="en-IN" dirty="0" smtClean="0">
                <a:latin typeface="Baskerville Old Face" pitchFamily="18" charset="0"/>
              </a:rPr>
              <a:t>While estimating the total quantity of water of a town; allowance of 15% of total quantity of water is made to compensate for losses, thefts and wastage of water.</a:t>
            </a:r>
            <a:endParaRPr lang="en-IN" dirty="0">
              <a:latin typeface="Baskerville Old Face"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sz="3000" dirty="0">
                <a:solidFill>
                  <a:srgbClr val="C00000"/>
                </a:solidFill>
                <a:latin typeface="Britannica Unicode Sans" pitchFamily="34" charset="0"/>
              </a:rPr>
              <a:t>Water Consumption for Various Purposes</a:t>
            </a:r>
          </a:p>
        </p:txBody>
      </p:sp>
      <p:graphicFrame>
        <p:nvGraphicFramePr>
          <p:cNvPr id="4" name="Content Placeholder 3"/>
          <p:cNvGraphicFramePr>
            <a:graphicFrameLocks noGrp="1"/>
          </p:cNvGraphicFramePr>
          <p:nvPr>
            <p:ph idx="1"/>
          </p:nvPr>
        </p:nvGraphicFramePr>
        <p:xfrm>
          <a:off x="395536" y="1484784"/>
          <a:ext cx="8229600" cy="4716908"/>
        </p:xfrm>
        <a:graphic>
          <a:graphicData uri="http://schemas.openxmlformats.org/drawingml/2006/table">
            <a:tbl>
              <a:tblPr firstRow="1" bandRow="1">
                <a:tableStyleId>{21E4AEA4-8DFA-4A89-87EB-49C32662AFE0}</a:tableStyleId>
              </a:tblPr>
              <a:tblGrid>
                <a:gridCol w="1368152"/>
                <a:gridCol w="1923688"/>
                <a:gridCol w="1645920"/>
                <a:gridCol w="1645920"/>
                <a:gridCol w="1645920"/>
              </a:tblGrid>
              <a:tr h="849694">
                <a:tc>
                  <a:txBody>
                    <a:bodyPr/>
                    <a:lstStyle/>
                    <a:p>
                      <a:endParaRPr lang="en-IN" sz="2000" dirty="0">
                        <a:latin typeface="Baskerville Old Face" pitchFamily="18" charset="0"/>
                      </a:endParaRPr>
                    </a:p>
                  </a:txBody>
                  <a:tcPr/>
                </a:tc>
                <a:tc>
                  <a:txBody>
                    <a:bodyPr/>
                    <a:lstStyle/>
                    <a:p>
                      <a:pPr algn="ctr"/>
                      <a:r>
                        <a:rPr lang="en-IN" sz="2000" dirty="0">
                          <a:latin typeface="Baskerville Old Face" pitchFamily="18" charset="0"/>
                        </a:rPr>
                        <a:t>Types of Consumption</a:t>
                      </a:r>
                    </a:p>
                  </a:txBody>
                  <a:tcPr/>
                </a:tc>
                <a:tc>
                  <a:txBody>
                    <a:bodyPr/>
                    <a:lstStyle/>
                    <a:p>
                      <a:pPr algn="ctr"/>
                      <a:r>
                        <a:rPr lang="en-IN" sz="2000">
                          <a:latin typeface="Baskerville Old Face" pitchFamily="18" charset="0"/>
                        </a:rPr>
                        <a:t>Normal Range (lit/capita/day)</a:t>
                      </a:r>
                    </a:p>
                  </a:txBody>
                  <a:tcPr/>
                </a:tc>
                <a:tc>
                  <a:txBody>
                    <a:bodyPr/>
                    <a:lstStyle/>
                    <a:p>
                      <a:pPr algn="ctr"/>
                      <a:r>
                        <a:rPr lang="en-IN" sz="2000">
                          <a:latin typeface="Baskerville Old Face" pitchFamily="18" charset="0"/>
                        </a:rPr>
                        <a:t>Average</a:t>
                      </a:r>
                    </a:p>
                  </a:txBody>
                  <a:tcPr/>
                </a:tc>
                <a:tc>
                  <a:txBody>
                    <a:bodyPr/>
                    <a:lstStyle/>
                    <a:p>
                      <a:pPr algn="ctr"/>
                      <a:r>
                        <a:rPr lang="en-IN" sz="2000" dirty="0">
                          <a:latin typeface="Baskerville Old Face" pitchFamily="18" charset="0"/>
                        </a:rPr>
                        <a:t>%</a:t>
                      </a:r>
                    </a:p>
                  </a:txBody>
                  <a:tcPr/>
                </a:tc>
              </a:tr>
              <a:tr h="849694">
                <a:tc>
                  <a:txBody>
                    <a:bodyPr/>
                    <a:lstStyle/>
                    <a:p>
                      <a:r>
                        <a:rPr lang="en-IN" sz="2000" dirty="0">
                          <a:latin typeface="Baskerville Old Face" pitchFamily="18" charset="0"/>
                        </a:rPr>
                        <a:t>1</a:t>
                      </a:r>
                    </a:p>
                  </a:txBody>
                  <a:tcPr/>
                </a:tc>
                <a:tc>
                  <a:txBody>
                    <a:bodyPr/>
                    <a:lstStyle/>
                    <a:p>
                      <a:r>
                        <a:rPr lang="en-IN" sz="2000" dirty="0">
                          <a:latin typeface="Baskerville Old Face" pitchFamily="18" charset="0"/>
                        </a:rPr>
                        <a:t>Domestic Consumption</a:t>
                      </a:r>
                    </a:p>
                  </a:txBody>
                  <a:tcPr/>
                </a:tc>
                <a:tc>
                  <a:txBody>
                    <a:bodyPr/>
                    <a:lstStyle/>
                    <a:p>
                      <a:pPr algn="ctr"/>
                      <a:r>
                        <a:rPr lang="en-IN" sz="2000">
                          <a:latin typeface="Baskerville Old Face" pitchFamily="18" charset="0"/>
                        </a:rPr>
                        <a:t>65-300</a:t>
                      </a:r>
                    </a:p>
                  </a:txBody>
                  <a:tcPr anchor="ctr"/>
                </a:tc>
                <a:tc>
                  <a:txBody>
                    <a:bodyPr/>
                    <a:lstStyle/>
                    <a:p>
                      <a:pPr algn="ctr"/>
                      <a:r>
                        <a:rPr lang="en-IN" sz="2000">
                          <a:latin typeface="Baskerville Old Face" pitchFamily="18" charset="0"/>
                        </a:rPr>
                        <a:t>160</a:t>
                      </a:r>
                    </a:p>
                  </a:txBody>
                  <a:tcPr anchor="ctr"/>
                </a:tc>
                <a:tc>
                  <a:txBody>
                    <a:bodyPr/>
                    <a:lstStyle/>
                    <a:p>
                      <a:pPr algn="ctr"/>
                      <a:r>
                        <a:rPr lang="en-IN" sz="2000">
                          <a:latin typeface="Baskerville Old Face" pitchFamily="18" charset="0"/>
                        </a:rPr>
                        <a:t>35</a:t>
                      </a:r>
                    </a:p>
                  </a:txBody>
                  <a:tcPr anchor="ctr"/>
                </a:tc>
              </a:tr>
              <a:tr h="849694">
                <a:tc>
                  <a:txBody>
                    <a:bodyPr/>
                    <a:lstStyle/>
                    <a:p>
                      <a:r>
                        <a:rPr lang="en-IN" sz="2000" dirty="0">
                          <a:latin typeface="Baskerville Old Face" pitchFamily="18" charset="0"/>
                        </a:rPr>
                        <a:t>2</a:t>
                      </a:r>
                    </a:p>
                  </a:txBody>
                  <a:tcPr/>
                </a:tc>
                <a:tc>
                  <a:txBody>
                    <a:bodyPr/>
                    <a:lstStyle/>
                    <a:p>
                      <a:r>
                        <a:rPr lang="en-IN" sz="2000" dirty="0">
                          <a:latin typeface="Baskerville Old Face" pitchFamily="18" charset="0"/>
                        </a:rPr>
                        <a:t>Industrial and Commercial Demand</a:t>
                      </a:r>
                    </a:p>
                  </a:txBody>
                  <a:tcPr/>
                </a:tc>
                <a:tc>
                  <a:txBody>
                    <a:bodyPr/>
                    <a:lstStyle/>
                    <a:p>
                      <a:pPr algn="ctr"/>
                      <a:r>
                        <a:rPr lang="en-IN" sz="2000">
                          <a:latin typeface="Baskerville Old Face" pitchFamily="18" charset="0"/>
                        </a:rPr>
                        <a:t>45-450</a:t>
                      </a:r>
                    </a:p>
                  </a:txBody>
                  <a:tcPr anchor="ctr"/>
                </a:tc>
                <a:tc>
                  <a:txBody>
                    <a:bodyPr/>
                    <a:lstStyle/>
                    <a:p>
                      <a:pPr algn="ctr"/>
                      <a:r>
                        <a:rPr lang="en-IN" sz="2000">
                          <a:latin typeface="Baskerville Old Face" pitchFamily="18" charset="0"/>
                        </a:rPr>
                        <a:t>135</a:t>
                      </a:r>
                    </a:p>
                  </a:txBody>
                  <a:tcPr anchor="ctr"/>
                </a:tc>
                <a:tc>
                  <a:txBody>
                    <a:bodyPr/>
                    <a:lstStyle/>
                    <a:p>
                      <a:pPr algn="ctr"/>
                      <a:r>
                        <a:rPr lang="en-IN" sz="2000">
                          <a:latin typeface="Baskerville Old Face" pitchFamily="18" charset="0"/>
                        </a:rPr>
                        <a:t>30</a:t>
                      </a:r>
                    </a:p>
                  </a:txBody>
                  <a:tcPr anchor="ctr"/>
                </a:tc>
              </a:tr>
              <a:tr h="849694">
                <a:tc>
                  <a:txBody>
                    <a:bodyPr/>
                    <a:lstStyle/>
                    <a:p>
                      <a:r>
                        <a:rPr lang="en-IN" sz="2000" dirty="0">
                          <a:latin typeface="Baskerville Old Face" pitchFamily="18" charset="0"/>
                        </a:rPr>
                        <a:t>3</a:t>
                      </a:r>
                    </a:p>
                  </a:txBody>
                  <a:tcPr/>
                </a:tc>
                <a:tc>
                  <a:txBody>
                    <a:bodyPr/>
                    <a:lstStyle/>
                    <a:p>
                      <a:r>
                        <a:rPr lang="en-IN" sz="2000" dirty="0">
                          <a:latin typeface="Baskerville Old Face" pitchFamily="18" charset="0"/>
                        </a:rPr>
                        <a:t>Public Uses including Fire Demand</a:t>
                      </a:r>
                    </a:p>
                  </a:txBody>
                  <a:tcPr/>
                </a:tc>
                <a:tc>
                  <a:txBody>
                    <a:bodyPr/>
                    <a:lstStyle/>
                    <a:p>
                      <a:pPr algn="ctr"/>
                      <a:r>
                        <a:rPr lang="en-IN" sz="2000">
                          <a:latin typeface="Baskerville Old Face" pitchFamily="18" charset="0"/>
                        </a:rPr>
                        <a:t>20-90</a:t>
                      </a:r>
                    </a:p>
                  </a:txBody>
                  <a:tcPr anchor="ctr"/>
                </a:tc>
                <a:tc>
                  <a:txBody>
                    <a:bodyPr/>
                    <a:lstStyle/>
                    <a:p>
                      <a:pPr algn="ctr"/>
                      <a:r>
                        <a:rPr lang="en-IN" sz="2000">
                          <a:latin typeface="Baskerville Old Face" pitchFamily="18" charset="0"/>
                        </a:rPr>
                        <a:t>45</a:t>
                      </a:r>
                    </a:p>
                  </a:txBody>
                  <a:tcPr anchor="ctr"/>
                </a:tc>
                <a:tc>
                  <a:txBody>
                    <a:bodyPr/>
                    <a:lstStyle/>
                    <a:p>
                      <a:pPr algn="ctr"/>
                      <a:r>
                        <a:rPr lang="en-IN" sz="2000">
                          <a:latin typeface="Baskerville Old Face" pitchFamily="18" charset="0"/>
                        </a:rPr>
                        <a:t>10</a:t>
                      </a:r>
                    </a:p>
                  </a:txBody>
                  <a:tcPr anchor="ctr"/>
                </a:tc>
              </a:tr>
              <a:tr h="849694">
                <a:tc>
                  <a:txBody>
                    <a:bodyPr/>
                    <a:lstStyle/>
                    <a:p>
                      <a:r>
                        <a:rPr lang="en-IN" sz="2000" dirty="0">
                          <a:latin typeface="Baskerville Old Face" pitchFamily="18" charset="0"/>
                        </a:rPr>
                        <a:t>4</a:t>
                      </a:r>
                    </a:p>
                  </a:txBody>
                  <a:tcPr/>
                </a:tc>
                <a:tc>
                  <a:txBody>
                    <a:bodyPr/>
                    <a:lstStyle/>
                    <a:p>
                      <a:r>
                        <a:rPr lang="en-IN" sz="2000" dirty="0">
                          <a:latin typeface="Baskerville Old Face" pitchFamily="18" charset="0"/>
                        </a:rPr>
                        <a:t>Losses and Waste</a:t>
                      </a:r>
                    </a:p>
                  </a:txBody>
                  <a:tcPr/>
                </a:tc>
                <a:tc>
                  <a:txBody>
                    <a:bodyPr/>
                    <a:lstStyle/>
                    <a:p>
                      <a:pPr algn="ctr"/>
                      <a:r>
                        <a:rPr lang="en-IN" sz="2000" dirty="0">
                          <a:latin typeface="Baskerville Old Face" pitchFamily="18" charset="0"/>
                        </a:rPr>
                        <a:t>45-150</a:t>
                      </a:r>
                    </a:p>
                  </a:txBody>
                  <a:tcPr anchor="ctr"/>
                </a:tc>
                <a:tc>
                  <a:txBody>
                    <a:bodyPr/>
                    <a:lstStyle/>
                    <a:p>
                      <a:pPr algn="ctr"/>
                      <a:r>
                        <a:rPr lang="en-IN" sz="2000" dirty="0">
                          <a:latin typeface="Baskerville Old Face" pitchFamily="18" charset="0"/>
                        </a:rPr>
                        <a:t>62</a:t>
                      </a:r>
                    </a:p>
                  </a:txBody>
                  <a:tcPr anchor="ctr"/>
                </a:tc>
                <a:tc>
                  <a:txBody>
                    <a:bodyPr/>
                    <a:lstStyle/>
                    <a:p>
                      <a:pPr algn="ctr"/>
                      <a:r>
                        <a:rPr lang="en-IN" sz="2000" dirty="0">
                          <a:latin typeface="Baskerville Old Face" pitchFamily="18" charset="0"/>
                        </a:rPr>
                        <a:t>25</a:t>
                      </a:r>
                    </a:p>
                  </a:txBody>
                  <a:tcPr anchor="ct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dirty="0" smtClean="0">
                <a:solidFill>
                  <a:srgbClr val="C00000"/>
                </a:solidFill>
                <a:latin typeface="Britannica Unicode Sans" pitchFamily="34" charset="0"/>
              </a:rPr>
              <a:t>Per capita demand</a:t>
            </a:r>
            <a:endParaRPr lang="en-IN" dirty="0">
              <a:solidFill>
                <a:srgbClr val="C00000"/>
              </a:solidFill>
              <a:latin typeface="Britannica Unicode Sans" pitchFamily="34" charset="0"/>
            </a:endParaRPr>
          </a:p>
        </p:txBody>
      </p:sp>
      <p:sp>
        <p:nvSpPr>
          <p:cNvPr id="3" name="Content Placeholder 2"/>
          <p:cNvSpPr>
            <a:spLocks noGrp="1"/>
          </p:cNvSpPr>
          <p:nvPr>
            <p:ph idx="1"/>
          </p:nvPr>
        </p:nvSpPr>
        <p:spPr/>
        <p:txBody>
          <a:bodyPr/>
          <a:lstStyle/>
          <a:p>
            <a:pPr>
              <a:buFont typeface="Wingdings" pitchFamily="2" charset="2"/>
              <a:buChar char="§"/>
            </a:pPr>
            <a:r>
              <a:rPr lang="en-IN" dirty="0" smtClean="0">
                <a:latin typeface="Baskerville Old Face" pitchFamily="18" charset="0"/>
              </a:rPr>
              <a:t>If ‘Q’ is the total quantity of water required by various purposes by a town per year and ‘p’ is population of town, then per capita demand will be</a:t>
            </a:r>
          </a:p>
          <a:p>
            <a:pPr>
              <a:buNone/>
            </a:pPr>
            <a:r>
              <a:rPr lang="en-IN" dirty="0" smtClean="0">
                <a:latin typeface="Baskerville Old Face" pitchFamily="18" charset="0"/>
              </a:rPr>
              <a:t>                                           Q</a:t>
            </a:r>
          </a:p>
          <a:p>
            <a:pPr>
              <a:buFont typeface="Wingdings" pitchFamily="2" charset="2"/>
              <a:buChar char="§"/>
            </a:pPr>
            <a:r>
              <a:rPr lang="en-IN" dirty="0" smtClean="0">
                <a:latin typeface="Baskerville Old Face" pitchFamily="18" charset="0"/>
              </a:rPr>
              <a:t>Per capita demand = ------------------ litres/day</a:t>
            </a:r>
          </a:p>
          <a:p>
            <a:pPr>
              <a:buNone/>
            </a:pPr>
            <a:r>
              <a:rPr lang="en-IN" dirty="0" smtClean="0">
                <a:latin typeface="Baskerville Old Face" pitchFamily="18" charset="0"/>
              </a:rPr>
              <a:t>                                        P x 365</a:t>
            </a:r>
            <a:endParaRPr lang="en-IN" dirty="0">
              <a:latin typeface="Baskerville Old Face"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548680"/>
            <a:ext cx="8229600" cy="4525963"/>
          </a:xfrm>
        </p:spPr>
        <p:txBody>
          <a:bodyPr/>
          <a:lstStyle/>
          <a:p>
            <a:pPr>
              <a:buFont typeface="Wingdings" pitchFamily="2" charset="2"/>
              <a:buChar char="§"/>
            </a:pPr>
            <a:r>
              <a:rPr lang="en-IN" sz="2800" dirty="0" smtClean="0">
                <a:latin typeface="Baskerville Old Face" pitchFamily="18" charset="0"/>
              </a:rPr>
              <a:t>Per capita demand of the town depends on various factors like standard of living, no. and type of commercial places in a town etc. </a:t>
            </a:r>
          </a:p>
          <a:p>
            <a:pPr>
              <a:buFont typeface="Wingdings" pitchFamily="2" charset="2"/>
              <a:buChar char="§"/>
            </a:pPr>
            <a:r>
              <a:rPr lang="en-IN" sz="2800" dirty="0" smtClean="0">
                <a:latin typeface="Baskerville Old Face" pitchFamily="18" charset="0"/>
              </a:rPr>
              <a:t>For an average Indian town, the requirement of water in various uses is as under-</a:t>
            </a:r>
          </a:p>
          <a:p>
            <a:pPr>
              <a:buNone/>
            </a:pPr>
            <a:r>
              <a:rPr lang="en-IN" sz="2800" dirty="0" smtClean="0">
                <a:latin typeface="Baskerville Old Face" pitchFamily="18" charset="0"/>
              </a:rPr>
              <a:t>		Domestic purpose -------- 	135 litres/c/d</a:t>
            </a:r>
          </a:p>
          <a:p>
            <a:pPr>
              <a:buNone/>
            </a:pPr>
            <a:r>
              <a:rPr lang="en-IN" sz="2800" dirty="0" smtClean="0">
                <a:latin typeface="Baskerville Old Face" pitchFamily="18" charset="0"/>
              </a:rPr>
              <a:t>		Industrial use -------- 	40 litres/c/d</a:t>
            </a:r>
          </a:p>
          <a:p>
            <a:pPr>
              <a:buNone/>
            </a:pPr>
            <a:r>
              <a:rPr lang="en-IN" sz="2800" dirty="0" smtClean="0">
                <a:latin typeface="Baskerville Old Face" pitchFamily="18" charset="0"/>
              </a:rPr>
              <a:t>		Public use -------- 		25 litres/c/d</a:t>
            </a:r>
          </a:p>
          <a:p>
            <a:pPr>
              <a:buNone/>
            </a:pPr>
            <a:r>
              <a:rPr lang="da-DK" sz="2800" dirty="0" smtClean="0">
                <a:latin typeface="Baskerville Old Face" pitchFamily="18" charset="0"/>
              </a:rPr>
              <a:t>		Fire Demand -------- 	15 litres/c/d</a:t>
            </a:r>
          </a:p>
          <a:p>
            <a:pPr>
              <a:buNone/>
            </a:pPr>
            <a:r>
              <a:rPr lang="en-IN" sz="2800" dirty="0" smtClean="0">
                <a:latin typeface="Baskerville Old Face" pitchFamily="18" charset="0"/>
              </a:rPr>
              <a:t>Losses, Wastage and thefts -------- 55 litres/c/d</a:t>
            </a:r>
          </a:p>
          <a:p>
            <a:pPr>
              <a:buNone/>
            </a:pPr>
            <a:r>
              <a:rPr lang="en-IN" sz="2800" dirty="0" smtClean="0">
                <a:latin typeface="Baskerville Old Face" pitchFamily="18" charset="0"/>
              </a:rPr>
              <a:t>                                                   --------------------------</a:t>
            </a:r>
          </a:p>
          <a:p>
            <a:pPr>
              <a:buNone/>
            </a:pPr>
            <a:r>
              <a:rPr lang="en-IN" sz="2800" dirty="0" smtClean="0">
                <a:latin typeface="Baskerville Old Face" pitchFamily="18" charset="0"/>
              </a:rPr>
              <a:t>                                          Total : 270 litres/capita/day</a:t>
            </a:r>
            <a:endParaRPr lang="en-IN" sz="2800" dirty="0">
              <a:latin typeface="Baskerville Old Face"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sz="3400" dirty="0">
                <a:solidFill>
                  <a:srgbClr val="C00000"/>
                </a:solidFill>
                <a:latin typeface="Britannica Unicode Sans" pitchFamily="34" charset="0"/>
              </a:rPr>
              <a:t>Factors affecting per capita demand</a:t>
            </a:r>
          </a:p>
        </p:txBody>
      </p:sp>
      <p:sp>
        <p:nvSpPr>
          <p:cNvPr id="3" name="Content Placeholder 2"/>
          <p:cNvSpPr>
            <a:spLocks noGrp="1"/>
          </p:cNvSpPr>
          <p:nvPr>
            <p:ph idx="1"/>
          </p:nvPr>
        </p:nvSpPr>
        <p:spPr/>
        <p:txBody>
          <a:bodyPr/>
          <a:lstStyle/>
          <a:p>
            <a:pPr>
              <a:buFont typeface="Wingdings" pitchFamily="2" charset="2"/>
              <a:buChar char="§"/>
            </a:pPr>
            <a:r>
              <a:rPr lang="en-IN" dirty="0">
                <a:solidFill>
                  <a:srgbClr val="00B050"/>
                </a:solidFill>
                <a:latin typeface="Baskerville Old Face" pitchFamily="18" charset="0"/>
              </a:rPr>
              <a:t>Size of the city</a:t>
            </a:r>
            <a:r>
              <a:rPr lang="en-IN" dirty="0">
                <a:solidFill>
                  <a:schemeClr val="tx1"/>
                </a:solidFill>
                <a:latin typeface="Baskerville Old Face" pitchFamily="18" charset="0"/>
              </a:rPr>
              <a:t>: Per capita demand for big cities is generally large as compared to that for smaller towns </a:t>
            </a:r>
            <a:r>
              <a:rPr lang="en-IN" dirty="0" smtClean="0">
                <a:solidFill>
                  <a:schemeClr val="tx1"/>
                </a:solidFill>
                <a:latin typeface="Baskerville Old Face" pitchFamily="18" charset="0"/>
              </a:rPr>
              <a:t>.</a:t>
            </a:r>
            <a:endParaRPr lang="en-IN" dirty="0">
              <a:solidFill>
                <a:schemeClr val="tx1"/>
              </a:solidFill>
              <a:latin typeface="Baskerville Old Face" pitchFamily="18" charset="0"/>
            </a:endParaRPr>
          </a:p>
          <a:p>
            <a:pPr>
              <a:buFont typeface="Wingdings" pitchFamily="2" charset="2"/>
              <a:buChar char="§"/>
            </a:pPr>
            <a:r>
              <a:rPr lang="en-IN" dirty="0">
                <a:solidFill>
                  <a:srgbClr val="00B050"/>
                </a:solidFill>
                <a:latin typeface="Baskerville Old Face" pitchFamily="18" charset="0"/>
              </a:rPr>
              <a:t>Presence of </a:t>
            </a:r>
            <a:r>
              <a:rPr lang="en-IN" dirty="0" smtClean="0">
                <a:solidFill>
                  <a:srgbClr val="00B050"/>
                </a:solidFill>
                <a:latin typeface="Baskerville Old Face" pitchFamily="18" charset="0"/>
              </a:rPr>
              <a:t>industries</a:t>
            </a:r>
            <a:r>
              <a:rPr lang="en-IN" dirty="0" smtClean="0">
                <a:latin typeface="Baskerville Old Face" pitchFamily="18" charset="0"/>
              </a:rPr>
              <a:t>-</a:t>
            </a:r>
            <a:endParaRPr lang="en-IN" dirty="0">
              <a:solidFill>
                <a:schemeClr val="tx1"/>
              </a:solidFill>
              <a:latin typeface="Baskerville Old Face" pitchFamily="18" charset="0"/>
            </a:endParaRPr>
          </a:p>
          <a:p>
            <a:pPr>
              <a:buFont typeface="Wingdings" pitchFamily="2" charset="2"/>
              <a:buChar char="§"/>
            </a:pPr>
            <a:r>
              <a:rPr lang="en-IN" dirty="0">
                <a:solidFill>
                  <a:srgbClr val="00B050"/>
                </a:solidFill>
                <a:latin typeface="Baskerville Old Face" pitchFamily="18" charset="0"/>
              </a:rPr>
              <a:t>Climatic </a:t>
            </a:r>
            <a:r>
              <a:rPr lang="en-IN" dirty="0" smtClean="0">
                <a:solidFill>
                  <a:srgbClr val="00B050"/>
                </a:solidFill>
                <a:latin typeface="Baskerville Old Face" pitchFamily="18" charset="0"/>
              </a:rPr>
              <a:t>conditions</a:t>
            </a:r>
            <a:r>
              <a:rPr lang="en-IN" dirty="0">
                <a:latin typeface="Baskerville Old Face" pitchFamily="18" charset="0"/>
              </a:rPr>
              <a:t>-</a:t>
            </a:r>
            <a:endParaRPr lang="en-IN" dirty="0">
              <a:solidFill>
                <a:schemeClr val="tx1"/>
              </a:solidFill>
              <a:latin typeface="Baskerville Old Face" pitchFamily="18" charset="0"/>
            </a:endParaRPr>
          </a:p>
          <a:p>
            <a:pPr>
              <a:buFont typeface="Wingdings" pitchFamily="2" charset="2"/>
              <a:buChar char="§"/>
            </a:pPr>
            <a:r>
              <a:rPr lang="en-IN" dirty="0">
                <a:solidFill>
                  <a:srgbClr val="00B050"/>
                </a:solidFill>
                <a:latin typeface="Baskerville Old Face" pitchFamily="18" charset="0"/>
              </a:rPr>
              <a:t>Habits of people and their economic </a:t>
            </a:r>
            <a:r>
              <a:rPr lang="en-IN" dirty="0" smtClean="0">
                <a:solidFill>
                  <a:srgbClr val="00B050"/>
                </a:solidFill>
                <a:latin typeface="Baskerville Old Face" pitchFamily="18" charset="0"/>
              </a:rPr>
              <a:t>status</a:t>
            </a:r>
            <a:r>
              <a:rPr lang="en-IN" dirty="0" smtClean="0">
                <a:latin typeface="Baskerville Old Face" pitchFamily="18" charset="0"/>
              </a:rPr>
              <a:t>-</a:t>
            </a:r>
            <a:endParaRPr lang="en-IN" dirty="0" smtClean="0">
              <a:solidFill>
                <a:schemeClr val="tx1"/>
              </a:solidFill>
              <a:latin typeface="Baskerville Old Face" pitchFamily="18" charset="0"/>
            </a:endParaRPr>
          </a:p>
          <a:p>
            <a:pPr>
              <a:buFont typeface="Wingdings" pitchFamily="2" charset="2"/>
              <a:buChar char="§"/>
            </a:pPr>
            <a:r>
              <a:rPr lang="en-IN" sz="2800" dirty="0" smtClean="0">
                <a:solidFill>
                  <a:srgbClr val="00B050"/>
                </a:solidFill>
                <a:latin typeface="Baskerville Old Face" pitchFamily="18" charset="0"/>
              </a:rPr>
              <a:t>Pressure in the distribution system-</a:t>
            </a:r>
          </a:p>
          <a:p>
            <a:pPr>
              <a:buFont typeface="Wingdings" pitchFamily="2" charset="2"/>
              <a:buChar char="§"/>
            </a:pPr>
            <a:endParaRPr lang="en-IN" dirty="0">
              <a:solidFill>
                <a:schemeClr val="tx1"/>
              </a:solidFill>
              <a:latin typeface="Baskerville Old Face" pitchFamily="18" charset="0"/>
            </a:endParaRPr>
          </a:p>
          <a:p>
            <a:endParaRPr lang="en-IN"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76672"/>
            <a:ext cx="8229600" cy="4525963"/>
          </a:xfrm>
        </p:spPr>
        <p:txBody>
          <a:bodyPr/>
          <a:lstStyle/>
          <a:p>
            <a:pPr>
              <a:buFont typeface="Wingdings" pitchFamily="2" charset="2"/>
              <a:buChar char="§"/>
            </a:pPr>
            <a:r>
              <a:rPr lang="en-IN" sz="2800" dirty="0" smtClean="0">
                <a:solidFill>
                  <a:srgbClr val="00B050"/>
                </a:solidFill>
                <a:latin typeface="Baskerville Old Face" pitchFamily="18" charset="0"/>
              </a:rPr>
              <a:t>Quality of water</a:t>
            </a:r>
            <a:r>
              <a:rPr lang="en-IN" sz="2800" dirty="0" smtClean="0">
                <a:solidFill>
                  <a:schemeClr val="tx1"/>
                </a:solidFill>
                <a:latin typeface="Baskerville Old Face" pitchFamily="18" charset="0"/>
              </a:rPr>
              <a:t>: If water is aesthetically &amp; medically safe, the consumption will increase .</a:t>
            </a:r>
          </a:p>
          <a:p>
            <a:pPr>
              <a:buFont typeface="Wingdings" pitchFamily="2" charset="2"/>
              <a:buChar char="§"/>
            </a:pPr>
            <a:endParaRPr lang="en-IN" sz="2800" dirty="0" smtClean="0">
              <a:solidFill>
                <a:schemeClr val="tx1"/>
              </a:solidFill>
              <a:latin typeface="Baskerville Old Face" pitchFamily="18" charset="0"/>
            </a:endParaRPr>
          </a:p>
          <a:p>
            <a:pPr>
              <a:buFont typeface="Wingdings" pitchFamily="2" charset="2"/>
              <a:buChar char="§"/>
            </a:pPr>
            <a:r>
              <a:rPr lang="en-IN" sz="2800" dirty="0" smtClean="0">
                <a:solidFill>
                  <a:srgbClr val="00B050"/>
                </a:solidFill>
                <a:latin typeface="Baskerville Old Face" pitchFamily="18" charset="0"/>
              </a:rPr>
              <a:t>Efficiency </a:t>
            </a:r>
            <a:r>
              <a:rPr lang="en-IN" sz="2800" dirty="0">
                <a:solidFill>
                  <a:srgbClr val="00B050"/>
                </a:solidFill>
                <a:latin typeface="Baskerville Old Face" pitchFamily="18" charset="0"/>
              </a:rPr>
              <a:t>of water works administration</a:t>
            </a:r>
            <a:r>
              <a:rPr lang="en-IN" sz="2800" dirty="0">
                <a:solidFill>
                  <a:schemeClr val="tx1"/>
                </a:solidFill>
                <a:latin typeface="Baskerville Old Face" pitchFamily="18" charset="0"/>
              </a:rPr>
              <a:t>: Leaks in water mains and services; and unauthorised use of water can be kept to a minimum by surveys</a:t>
            </a:r>
            <a:r>
              <a:rPr lang="en-IN" sz="2800" dirty="0" smtClean="0">
                <a:solidFill>
                  <a:schemeClr val="tx1"/>
                </a:solidFill>
                <a:latin typeface="Baskerville Old Face" pitchFamily="18" charset="0"/>
              </a:rPr>
              <a:t>.</a:t>
            </a:r>
          </a:p>
          <a:p>
            <a:pPr>
              <a:buFont typeface="Wingdings" pitchFamily="2" charset="2"/>
              <a:buChar char="§"/>
            </a:pPr>
            <a:endParaRPr lang="en-IN" sz="2800" dirty="0">
              <a:solidFill>
                <a:schemeClr val="tx1"/>
              </a:solidFill>
              <a:latin typeface="Baskerville Old Face" pitchFamily="18" charset="0"/>
            </a:endParaRPr>
          </a:p>
          <a:p>
            <a:pPr>
              <a:buFont typeface="Wingdings" pitchFamily="2" charset="2"/>
              <a:buChar char="§"/>
            </a:pPr>
            <a:r>
              <a:rPr lang="en-IN" sz="2800" dirty="0">
                <a:solidFill>
                  <a:srgbClr val="00B050"/>
                </a:solidFill>
                <a:latin typeface="Baskerville Old Face" pitchFamily="18" charset="0"/>
              </a:rPr>
              <a:t>Cost of </a:t>
            </a:r>
            <a:r>
              <a:rPr lang="en-IN" sz="2800" dirty="0" smtClean="0">
                <a:solidFill>
                  <a:srgbClr val="00B050"/>
                </a:solidFill>
                <a:latin typeface="Baskerville Old Face" pitchFamily="18" charset="0"/>
              </a:rPr>
              <a:t>water</a:t>
            </a:r>
            <a:r>
              <a:rPr lang="en-IN" sz="2800" dirty="0" smtClean="0">
                <a:latin typeface="Baskerville Old Face" pitchFamily="18" charset="0"/>
              </a:rPr>
              <a:t>-</a:t>
            </a:r>
            <a:endParaRPr lang="en-IN" sz="2800" dirty="0" smtClean="0">
              <a:solidFill>
                <a:schemeClr val="tx1"/>
              </a:solidFill>
              <a:latin typeface="Baskerville Old Face" pitchFamily="18" charset="0"/>
            </a:endParaRPr>
          </a:p>
          <a:p>
            <a:pPr>
              <a:buFont typeface="Wingdings" pitchFamily="2" charset="2"/>
              <a:buChar char="§"/>
            </a:pPr>
            <a:endParaRPr lang="en-IN" sz="2800" dirty="0" smtClean="0">
              <a:solidFill>
                <a:schemeClr val="tx1"/>
              </a:solidFill>
              <a:latin typeface="Baskerville Old Face" pitchFamily="18" charset="0"/>
            </a:endParaRPr>
          </a:p>
          <a:p>
            <a:pPr>
              <a:buFont typeface="Wingdings" pitchFamily="2" charset="2"/>
              <a:buChar char="§"/>
            </a:pPr>
            <a:r>
              <a:rPr lang="en-IN" sz="2800" dirty="0" smtClean="0">
                <a:solidFill>
                  <a:srgbClr val="00B050"/>
                </a:solidFill>
                <a:latin typeface="Baskerville Old Face" pitchFamily="18" charset="0"/>
              </a:rPr>
              <a:t>Policy of metering and charging method</a:t>
            </a:r>
            <a:r>
              <a:rPr lang="en-IN" sz="2800" dirty="0" smtClean="0">
                <a:solidFill>
                  <a:schemeClr val="tx1"/>
                </a:solidFill>
                <a:latin typeface="Baskerville Old Face" pitchFamily="18" charset="0"/>
              </a:rPr>
              <a:t>: Water tax is charged in two different ways: on the basis of meter reading and on the basis of certain fixed monthly rate.</a:t>
            </a:r>
            <a:endParaRPr lang="en-IN" sz="2800" dirty="0" smtClean="0">
              <a:latin typeface="Baskerville Old Face" pitchFamily="18" charset="0"/>
            </a:endParaRPr>
          </a:p>
          <a:p>
            <a:pPr>
              <a:buFont typeface="Wingdings" pitchFamily="2" charset="2"/>
              <a:buChar char="§"/>
            </a:pPr>
            <a:endParaRPr lang="en-IN" sz="2800" dirty="0">
              <a:solidFill>
                <a:schemeClr val="tx1"/>
              </a:solidFill>
              <a:latin typeface="Baskerville Old Face" pitchFamily="18" charset="0"/>
            </a:endParaRPr>
          </a:p>
          <a:p>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tx1"/>
                </a:solidFill>
                <a:latin typeface="Book Antiqua" pitchFamily="18" charset="0"/>
              </a:rPr>
              <a:t>Course Content...</a:t>
            </a:r>
            <a:endParaRPr lang="en-IN" dirty="0"/>
          </a:p>
        </p:txBody>
      </p:sp>
      <p:sp>
        <p:nvSpPr>
          <p:cNvPr id="3" name="Content Placeholder 2"/>
          <p:cNvSpPr>
            <a:spLocks noGrp="1"/>
          </p:cNvSpPr>
          <p:nvPr>
            <p:ph idx="1"/>
          </p:nvPr>
        </p:nvSpPr>
        <p:spPr/>
        <p:txBody>
          <a:bodyPr/>
          <a:lstStyle/>
          <a:p>
            <a:pPr>
              <a:buNone/>
            </a:pPr>
            <a:r>
              <a:rPr lang="en-IN" dirty="0" smtClean="0">
                <a:solidFill>
                  <a:schemeClr val="tx1"/>
                </a:solidFill>
                <a:latin typeface="Baskerville Old Face" pitchFamily="18" charset="0"/>
              </a:rPr>
              <a:t>	</a:t>
            </a:r>
          </a:p>
          <a:p>
            <a:pPr>
              <a:buNone/>
            </a:pPr>
            <a:r>
              <a:rPr lang="en-IN" dirty="0">
                <a:latin typeface="Baskerville Old Face" pitchFamily="18" charset="0"/>
              </a:rPr>
              <a:t>	</a:t>
            </a:r>
            <a:r>
              <a:rPr lang="en-IN" dirty="0" smtClean="0">
                <a:solidFill>
                  <a:schemeClr val="tx1"/>
                </a:solidFill>
                <a:latin typeface="Baskerville Old Face" pitchFamily="18" charset="0"/>
              </a:rPr>
              <a:t>Factors </a:t>
            </a:r>
            <a:r>
              <a:rPr lang="en-IN" dirty="0">
                <a:solidFill>
                  <a:schemeClr val="tx1"/>
                </a:solidFill>
                <a:latin typeface="Baskerville Old Face" pitchFamily="18" charset="0"/>
              </a:rPr>
              <a:t>affecting per capita demand, waste and losses, variations </a:t>
            </a:r>
            <a:r>
              <a:rPr lang="en-IN" dirty="0" smtClean="0">
                <a:solidFill>
                  <a:schemeClr val="tx1"/>
                </a:solidFill>
                <a:latin typeface="Baskerville Old Face" pitchFamily="18" charset="0"/>
              </a:rPr>
              <a:t>in demand</a:t>
            </a:r>
            <a:r>
              <a:rPr lang="en-IN" dirty="0">
                <a:solidFill>
                  <a:schemeClr val="tx1"/>
                </a:solidFill>
                <a:latin typeface="Baskerville Old Face" pitchFamily="18" charset="0"/>
              </a:rPr>
              <a:t>, design periods, population forecasting methods.</a:t>
            </a:r>
            <a:endParaRPr lang="en-IN" dirty="0">
              <a:latin typeface="Baskerville Old Face"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4000" dirty="0">
                <a:solidFill>
                  <a:srgbClr val="C00000"/>
                </a:solidFill>
                <a:latin typeface="Britannica Unicode Sans" pitchFamily="34" charset="0"/>
              </a:rPr>
              <a:t>Fluctuations in Rate of Demand</a:t>
            </a:r>
          </a:p>
        </p:txBody>
      </p:sp>
      <p:sp>
        <p:nvSpPr>
          <p:cNvPr id="3" name="Content Placeholder 2"/>
          <p:cNvSpPr>
            <a:spLocks noGrp="1"/>
          </p:cNvSpPr>
          <p:nvPr>
            <p:ph idx="1"/>
          </p:nvPr>
        </p:nvSpPr>
        <p:spPr/>
        <p:txBody>
          <a:bodyPr/>
          <a:lstStyle/>
          <a:p>
            <a:pPr>
              <a:buFont typeface="Wingdings" pitchFamily="2" charset="2"/>
              <a:buChar char="§"/>
            </a:pPr>
            <a:r>
              <a:rPr lang="en-IN" sz="2800" dirty="0">
                <a:solidFill>
                  <a:srgbClr val="00B0F0"/>
                </a:solidFill>
                <a:latin typeface="Baskerville Old Face" pitchFamily="18" charset="0"/>
              </a:rPr>
              <a:t>Average Daily Per Capita Demand </a:t>
            </a:r>
            <a:r>
              <a:rPr lang="en-IN" sz="2800" dirty="0">
                <a:solidFill>
                  <a:schemeClr val="tx1"/>
                </a:solidFill>
                <a:latin typeface="Baskerville Old Face" pitchFamily="18" charset="0"/>
              </a:rPr>
              <a:t/>
            </a:r>
            <a:br>
              <a:rPr lang="en-IN" sz="2800" dirty="0">
                <a:solidFill>
                  <a:schemeClr val="tx1"/>
                </a:solidFill>
                <a:latin typeface="Baskerville Old Face" pitchFamily="18" charset="0"/>
              </a:rPr>
            </a:br>
            <a:r>
              <a:rPr lang="en-IN" sz="2800" dirty="0">
                <a:solidFill>
                  <a:schemeClr val="tx1"/>
                </a:solidFill>
                <a:latin typeface="Baskerville Old Face" pitchFamily="18" charset="0"/>
              </a:rPr>
              <a:t>              = Quantity Required in 12 Months/ (365 x Population</a:t>
            </a:r>
            <a:r>
              <a:rPr lang="en-IN" sz="2800" dirty="0" smtClean="0">
                <a:solidFill>
                  <a:schemeClr val="tx1"/>
                </a:solidFill>
                <a:latin typeface="Baskerville Old Face" pitchFamily="18" charset="0"/>
              </a:rPr>
              <a:t>)</a:t>
            </a:r>
          </a:p>
          <a:p>
            <a:pPr>
              <a:buFont typeface="Wingdings" pitchFamily="2" charset="2"/>
              <a:buChar char="§"/>
            </a:pPr>
            <a:endParaRPr lang="en-IN" sz="2800" dirty="0">
              <a:solidFill>
                <a:schemeClr val="tx1"/>
              </a:solidFill>
              <a:latin typeface="Baskerville Old Face" pitchFamily="18" charset="0"/>
            </a:endParaRPr>
          </a:p>
          <a:p>
            <a:pPr>
              <a:buFont typeface="Wingdings" pitchFamily="2" charset="2"/>
              <a:buChar char="§"/>
            </a:pPr>
            <a:r>
              <a:rPr lang="en-IN" sz="2800" dirty="0">
                <a:solidFill>
                  <a:schemeClr val="tx1"/>
                </a:solidFill>
                <a:latin typeface="Baskerville Old Face" pitchFamily="18" charset="0"/>
              </a:rPr>
              <a:t>If this average demand is supplied at all the times, it will not be sufficient to meet the fluctuations</a:t>
            </a:r>
            <a:r>
              <a:rPr lang="en-IN" sz="2800" dirty="0" smtClean="0">
                <a:solidFill>
                  <a:schemeClr val="tx1"/>
                </a:solidFill>
                <a:latin typeface="Baskerville Old Face" pitchFamily="18" charset="0"/>
              </a:rPr>
              <a:t>.</a:t>
            </a:r>
          </a:p>
          <a:p>
            <a:pPr>
              <a:buFont typeface="Wingdings" pitchFamily="2" charset="2"/>
              <a:buChar char="§"/>
            </a:pPr>
            <a:endParaRPr lang="en-US" sz="2800" dirty="0">
              <a:latin typeface="Baskerville Old Face" pitchFamily="18" charset="0"/>
            </a:endParaRPr>
          </a:p>
          <a:p>
            <a:pPr>
              <a:buFont typeface="Wingdings" pitchFamily="2" charset="2"/>
              <a:buChar char="§"/>
            </a:pPr>
            <a:r>
              <a:rPr lang="en-IN" sz="2800" dirty="0" smtClean="0">
                <a:solidFill>
                  <a:srgbClr val="00B0F0"/>
                </a:solidFill>
                <a:latin typeface="Baskerville Old Face" pitchFamily="18" charset="0"/>
              </a:rPr>
              <a:t>Maximum daily demand</a:t>
            </a:r>
            <a:r>
              <a:rPr lang="en-IN" sz="2800" dirty="0" smtClean="0">
                <a:solidFill>
                  <a:schemeClr val="tx1"/>
                </a:solidFill>
                <a:latin typeface="Baskerville Old Face" pitchFamily="18" charset="0"/>
              </a:rPr>
              <a:t> = 1.8 x average daily demand</a:t>
            </a:r>
          </a:p>
          <a:p>
            <a:pPr>
              <a:buFont typeface="Wingdings" pitchFamily="2" charset="2"/>
              <a:buChar char="§"/>
            </a:pPr>
            <a:endParaRPr lang="en-US" sz="2800" dirty="0">
              <a:latin typeface="Baskerville Old Face" pitchFamily="18" charset="0"/>
            </a:endParaRPr>
          </a:p>
          <a:p>
            <a:pPr>
              <a:buFont typeface="Wingdings" pitchFamily="2" charset="2"/>
              <a:buChar char="§"/>
            </a:pPr>
            <a:endParaRPr lang="en-IN" sz="2800" dirty="0">
              <a:solidFill>
                <a:schemeClr val="tx1"/>
              </a:solidFill>
              <a:latin typeface="Baskerville Old Face" pitchFamily="18" charset="0"/>
            </a:endParaRPr>
          </a:p>
          <a:p>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lstStyle/>
          <a:p>
            <a:pPr>
              <a:buFont typeface="Wingdings" pitchFamily="2" charset="2"/>
              <a:buChar char="§"/>
            </a:pPr>
            <a:endParaRPr lang="en-IN" sz="2800" dirty="0" smtClean="0">
              <a:solidFill>
                <a:srgbClr val="00B0F0"/>
              </a:solidFill>
              <a:latin typeface="Baskerville Old Face" pitchFamily="18" charset="0"/>
            </a:endParaRPr>
          </a:p>
          <a:p>
            <a:pPr>
              <a:buFont typeface="Wingdings" pitchFamily="2" charset="2"/>
              <a:buChar char="§"/>
            </a:pPr>
            <a:r>
              <a:rPr lang="en-IN" sz="2800" dirty="0" smtClean="0">
                <a:solidFill>
                  <a:srgbClr val="00B0F0"/>
                </a:solidFill>
                <a:latin typeface="Baskerville Old Face" pitchFamily="18" charset="0"/>
              </a:rPr>
              <a:t>Maximum hourly demand of maximum day </a:t>
            </a:r>
            <a:r>
              <a:rPr lang="en-IN" sz="2800" dirty="0" smtClean="0">
                <a:solidFill>
                  <a:schemeClr val="tx1"/>
                </a:solidFill>
                <a:latin typeface="Baskerville Old Face" pitchFamily="18" charset="0"/>
              </a:rPr>
              <a:t>i.e. Peak demand</a:t>
            </a:r>
            <a:r>
              <a:rPr lang="en-IN" sz="2800" dirty="0" smtClean="0">
                <a:latin typeface="Baskerville Old Face" pitchFamily="18" charset="0"/>
              </a:rPr>
              <a:t/>
            </a:r>
            <a:br>
              <a:rPr lang="en-IN" sz="2800" dirty="0" smtClean="0">
                <a:latin typeface="Baskerville Old Face" pitchFamily="18" charset="0"/>
              </a:rPr>
            </a:br>
            <a:r>
              <a:rPr lang="en-IN" sz="2800" dirty="0" smtClean="0">
                <a:solidFill>
                  <a:schemeClr val="tx1"/>
                </a:solidFill>
                <a:latin typeface="Baskerville Old Face" pitchFamily="18" charset="0"/>
              </a:rPr>
              <a:t>               = 1.5 x average hourly demand </a:t>
            </a:r>
            <a:r>
              <a:rPr lang="en-IN" sz="2800" dirty="0" smtClean="0">
                <a:latin typeface="Baskerville Old Face" pitchFamily="18" charset="0"/>
              </a:rPr>
              <a:t/>
            </a:r>
            <a:br>
              <a:rPr lang="en-IN" sz="2800" dirty="0" smtClean="0">
                <a:latin typeface="Baskerville Old Face" pitchFamily="18" charset="0"/>
              </a:rPr>
            </a:br>
            <a:r>
              <a:rPr lang="en-IN" sz="2800" dirty="0" smtClean="0">
                <a:solidFill>
                  <a:schemeClr val="tx1"/>
                </a:solidFill>
                <a:latin typeface="Baskerville Old Face" pitchFamily="18" charset="0"/>
              </a:rPr>
              <a:t>               = 1.5 x Maximum daily demand/24</a:t>
            </a:r>
            <a:r>
              <a:rPr lang="en-IN" sz="2800" dirty="0" smtClean="0">
                <a:latin typeface="Baskerville Old Face" pitchFamily="18" charset="0"/>
              </a:rPr>
              <a:t/>
            </a:r>
            <a:br>
              <a:rPr lang="en-IN" sz="2800" dirty="0" smtClean="0">
                <a:latin typeface="Baskerville Old Face" pitchFamily="18" charset="0"/>
              </a:rPr>
            </a:br>
            <a:r>
              <a:rPr lang="en-IN" sz="2800" dirty="0" smtClean="0">
                <a:solidFill>
                  <a:schemeClr val="tx1"/>
                </a:solidFill>
                <a:latin typeface="Baskerville Old Face" pitchFamily="18" charset="0"/>
              </a:rPr>
              <a:t>               = 1.5 x (1.8 x average daily demand)/24 </a:t>
            </a:r>
            <a:r>
              <a:rPr lang="en-IN" sz="2800" dirty="0" smtClean="0">
                <a:latin typeface="Baskerville Old Face" pitchFamily="18" charset="0"/>
              </a:rPr>
              <a:t/>
            </a:r>
            <a:br>
              <a:rPr lang="en-IN" sz="2800" dirty="0" smtClean="0">
                <a:latin typeface="Baskerville Old Face" pitchFamily="18" charset="0"/>
              </a:rPr>
            </a:br>
            <a:r>
              <a:rPr lang="en-IN" sz="2800" dirty="0" smtClean="0">
                <a:solidFill>
                  <a:schemeClr val="tx1"/>
                </a:solidFill>
                <a:latin typeface="Baskerville Old Face" pitchFamily="18" charset="0"/>
              </a:rPr>
              <a:t>               = 2.7 x average daily demand/24</a:t>
            </a:r>
            <a:r>
              <a:rPr lang="en-IN" sz="2800" dirty="0" smtClean="0">
                <a:latin typeface="Baskerville Old Face" pitchFamily="18" charset="0"/>
              </a:rPr>
              <a:t/>
            </a:r>
            <a:br>
              <a:rPr lang="en-IN" sz="2800" dirty="0" smtClean="0">
                <a:latin typeface="Baskerville Old Face" pitchFamily="18" charset="0"/>
              </a:rPr>
            </a:br>
            <a:r>
              <a:rPr lang="en-IN" sz="2800" dirty="0" smtClean="0">
                <a:solidFill>
                  <a:schemeClr val="tx1"/>
                </a:solidFill>
                <a:latin typeface="Baskerville Old Face" pitchFamily="18" charset="0"/>
              </a:rPr>
              <a:t>               = 2.7 x annual average hourly demand</a:t>
            </a:r>
            <a:endParaRPr lang="en-IN" sz="2800" dirty="0" smtClean="0">
              <a:latin typeface="Baskerville Old Face" pitchFamily="18" charset="0"/>
            </a:endParaRPr>
          </a:p>
          <a:p>
            <a:endParaRPr lang="en-I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836712"/>
            <a:ext cx="8229600" cy="4525963"/>
          </a:xfrm>
        </p:spPr>
        <p:txBody>
          <a:bodyPr/>
          <a:lstStyle/>
          <a:p>
            <a:pPr>
              <a:buFont typeface="Wingdings" pitchFamily="2" charset="2"/>
              <a:buChar char="§"/>
            </a:pPr>
            <a:r>
              <a:rPr lang="en-IN" sz="2800" b="1" dirty="0">
                <a:solidFill>
                  <a:srgbClr val="00B050"/>
                </a:solidFill>
                <a:latin typeface="Baskerville Old Face" pitchFamily="18" charset="0"/>
              </a:rPr>
              <a:t>Seasonal variation</a:t>
            </a:r>
            <a:r>
              <a:rPr lang="en-IN" sz="2800" dirty="0">
                <a:solidFill>
                  <a:schemeClr val="tx1"/>
                </a:solidFill>
                <a:latin typeface="Baskerville Old Face" pitchFamily="18" charset="0"/>
              </a:rPr>
              <a:t>: The demand peaks during summer. Firebreak outs are generally more in summer, increasing demand. So, there is seasonal variation </a:t>
            </a:r>
            <a:r>
              <a:rPr lang="en-IN" sz="2800" dirty="0" smtClean="0">
                <a:solidFill>
                  <a:schemeClr val="tx1"/>
                </a:solidFill>
                <a:latin typeface="Baskerville Old Face" pitchFamily="18" charset="0"/>
              </a:rPr>
              <a:t>.</a:t>
            </a:r>
          </a:p>
          <a:p>
            <a:pPr>
              <a:buNone/>
            </a:pPr>
            <a:endParaRPr lang="en-IN" sz="2800" dirty="0">
              <a:solidFill>
                <a:schemeClr val="tx1"/>
              </a:solidFill>
              <a:latin typeface="Baskerville Old Face" pitchFamily="18" charset="0"/>
            </a:endParaRPr>
          </a:p>
          <a:p>
            <a:pPr>
              <a:buFont typeface="Wingdings" pitchFamily="2" charset="2"/>
              <a:buChar char="§"/>
            </a:pPr>
            <a:r>
              <a:rPr lang="en-IN" sz="2800" b="1" dirty="0">
                <a:solidFill>
                  <a:srgbClr val="00B050"/>
                </a:solidFill>
                <a:latin typeface="Baskerville Old Face" pitchFamily="18" charset="0"/>
              </a:rPr>
              <a:t>Daily variation</a:t>
            </a:r>
            <a:r>
              <a:rPr lang="en-IN" sz="2800" b="1" dirty="0">
                <a:solidFill>
                  <a:schemeClr val="tx1"/>
                </a:solidFill>
                <a:latin typeface="Baskerville Old Face" pitchFamily="18" charset="0"/>
              </a:rPr>
              <a:t> </a:t>
            </a:r>
            <a:r>
              <a:rPr lang="en-IN" sz="2800" dirty="0">
                <a:solidFill>
                  <a:schemeClr val="tx1"/>
                </a:solidFill>
                <a:latin typeface="Baskerville Old Face" pitchFamily="18" charset="0"/>
              </a:rPr>
              <a:t>depends on the activity. People draw out more water on Sundays and Festival days, thus increasing demand on these days.</a:t>
            </a:r>
          </a:p>
          <a:p>
            <a:endParaRPr lang="en-I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836712"/>
            <a:ext cx="8229600" cy="4525963"/>
          </a:xfrm>
        </p:spPr>
        <p:txBody>
          <a:bodyPr/>
          <a:lstStyle/>
          <a:p>
            <a:pPr>
              <a:buFont typeface="Wingdings" pitchFamily="2" charset="2"/>
              <a:buChar char="§"/>
            </a:pPr>
            <a:r>
              <a:rPr lang="en-IN" sz="2800" b="1" dirty="0">
                <a:solidFill>
                  <a:srgbClr val="00B050"/>
                </a:solidFill>
                <a:latin typeface="Baskerville Old Face" pitchFamily="18" charset="0"/>
              </a:rPr>
              <a:t>Hourly variations</a:t>
            </a:r>
            <a:r>
              <a:rPr lang="en-IN" sz="2800" b="1" i="1" dirty="0">
                <a:solidFill>
                  <a:schemeClr val="tx1"/>
                </a:solidFill>
                <a:latin typeface="Baskerville Old Face" pitchFamily="18" charset="0"/>
              </a:rPr>
              <a:t> </a:t>
            </a:r>
            <a:r>
              <a:rPr lang="en-IN" sz="2800" dirty="0">
                <a:solidFill>
                  <a:schemeClr val="tx1"/>
                </a:solidFill>
                <a:latin typeface="Baskerville Old Face" pitchFamily="18" charset="0"/>
              </a:rPr>
              <a:t>are very important as they have a wide range. During active household working hours i.e. from six to ten in the morning and four to eight in the evening, the bulk of the daily requirement is taken. During other hours the requirement is negligible. </a:t>
            </a:r>
          </a:p>
          <a:p>
            <a:pPr>
              <a:buFont typeface="Wingdings" pitchFamily="2" charset="2"/>
              <a:buChar char="§"/>
            </a:pPr>
            <a:endParaRPr lang="en-IN" sz="2800" dirty="0" smtClean="0">
              <a:solidFill>
                <a:schemeClr val="tx1"/>
              </a:solidFill>
              <a:latin typeface="Baskerville Old Face" pitchFamily="18" charset="0"/>
            </a:endParaRPr>
          </a:p>
          <a:p>
            <a:pPr>
              <a:buFont typeface="Wingdings" pitchFamily="2" charset="2"/>
              <a:buChar char="§"/>
            </a:pPr>
            <a:r>
              <a:rPr lang="en-IN" sz="2800" dirty="0" smtClean="0">
                <a:solidFill>
                  <a:schemeClr val="tx1"/>
                </a:solidFill>
                <a:latin typeface="Baskerville Old Face" pitchFamily="18" charset="0"/>
              </a:rPr>
              <a:t>Moreover, if a fire breaks out, a huge quantity of water is required to be supplied during short duration, necessitating the need for a maximum rate of hourly supply.</a:t>
            </a:r>
            <a:endParaRPr lang="en-IN" sz="2800" dirty="0">
              <a:latin typeface="Baskerville Old Face"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92696"/>
            <a:ext cx="8229600" cy="4525963"/>
          </a:xfrm>
        </p:spPr>
        <p:txBody>
          <a:bodyPr/>
          <a:lstStyle/>
          <a:p>
            <a:pPr>
              <a:buFont typeface="Wingdings" pitchFamily="2" charset="2"/>
              <a:buChar char="§"/>
            </a:pPr>
            <a:r>
              <a:rPr lang="en-IN" sz="2800" dirty="0">
                <a:solidFill>
                  <a:schemeClr val="tx1"/>
                </a:solidFill>
                <a:latin typeface="Baskerville Old Face" pitchFamily="18" charset="0"/>
              </a:rPr>
              <a:t>So, an adequate quantity of water must be available to meet the peak demand. </a:t>
            </a:r>
            <a:endParaRPr lang="en-IN" sz="2800" dirty="0" smtClean="0">
              <a:solidFill>
                <a:schemeClr val="tx1"/>
              </a:solidFill>
              <a:latin typeface="Baskerville Old Face" pitchFamily="18" charset="0"/>
            </a:endParaRPr>
          </a:p>
          <a:p>
            <a:pPr>
              <a:buFont typeface="Wingdings" pitchFamily="2" charset="2"/>
              <a:buChar char="§"/>
            </a:pPr>
            <a:endParaRPr lang="en-IN" sz="2800" dirty="0" smtClean="0">
              <a:solidFill>
                <a:schemeClr val="tx1"/>
              </a:solidFill>
              <a:latin typeface="Baskerville Old Face" pitchFamily="18" charset="0"/>
            </a:endParaRPr>
          </a:p>
          <a:p>
            <a:pPr>
              <a:buFont typeface="Wingdings" pitchFamily="2" charset="2"/>
              <a:buChar char="§"/>
            </a:pPr>
            <a:r>
              <a:rPr lang="en-IN" sz="2800" dirty="0" smtClean="0">
                <a:solidFill>
                  <a:schemeClr val="tx1"/>
                </a:solidFill>
                <a:latin typeface="Baskerville Old Face" pitchFamily="18" charset="0"/>
              </a:rPr>
              <a:t>To </a:t>
            </a:r>
            <a:r>
              <a:rPr lang="en-IN" sz="2800" dirty="0">
                <a:solidFill>
                  <a:schemeClr val="tx1"/>
                </a:solidFill>
                <a:latin typeface="Baskerville Old Face" pitchFamily="18" charset="0"/>
              </a:rPr>
              <a:t>meet all the fluctuations, the supply pipes, service reservoirs and distribution pipes must be properly proportioned. </a:t>
            </a:r>
            <a:endParaRPr lang="en-IN" sz="2800" dirty="0" smtClean="0">
              <a:solidFill>
                <a:schemeClr val="tx1"/>
              </a:solidFill>
              <a:latin typeface="Baskerville Old Face" pitchFamily="18" charset="0"/>
            </a:endParaRPr>
          </a:p>
          <a:p>
            <a:pPr>
              <a:buFont typeface="Wingdings" pitchFamily="2" charset="2"/>
              <a:buChar char="§"/>
            </a:pPr>
            <a:endParaRPr lang="en-IN" sz="2800" dirty="0" smtClean="0">
              <a:solidFill>
                <a:schemeClr val="tx1"/>
              </a:solidFill>
              <a:latin typeface="Baskerville Old Face" pitchFamily="18" charset="0"/>
            </a:endParaRPr>
          </a:p>
          <a:p>
            <a:pPr>
              <a:buFont typeface="Wingdings" pitchFamily="2" charset="2"/>
              <a:buChar char="§"/>
            </a:pPr>
            <a:r>
              <a:rPr lang="en-IN" sz="2800" dirty="0" smtClean="0">
                <a:solidFill>
                  <a:schemeClr val="tx1"/>
                </a:solidFill>
                <a:latin typeface="Baskerville Old Face" pitchFamily="18" charset="0"/>
              </a:rPr>
              <a:t>The </a:t>
            </a:r>
            <a:r>
              <a:rPr lang="en-IN" sz="2800" dirty="0">
                <a:solidFill>
                  <a:schemeClr val="tx1"/>
                </a:solidFill>
                <a:latin typeface="Baskerville Old Face" pitchFamily="18" charset="0"/>
              </a:rPr>
              <a:t>water is supplied by pumping directly and the pumps and distribution system must be designed to meet the peak demand.</a:t>
            </a:r>
            <a:endParaRPr lang="en-IN" sz="2800" dirty="0">
              <a:latin typeface="Baskerville Old Face"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itchFamily="2" charset="2"/>
              <a:buChar char="§"/>
            </a:pPr>
            <a:r>
              <a:rPr lang="en-IN" sz="2800" dirty="0">
                <a:solidFill>
                  <a:schemeClr val="tx1"/>
                </a:solidFill>
                <a:latin typeface="Baskerville Old Face" pitchFamily="18" charset="0"/>
              </a:rPr>
              <a:t>The effect of monthly variation influences the design of storage reservoirs and the hourly variations influences the design of pumps and service reservoirs. </a:t>
            </a:r>
            <a:endParaRPr lang="en-IN" sz="2800" dirty="0" smtClean="0">
              <a:solidFill>
                <a:schemeClr val="tx1"/>
              </a:solidFill>
              <a:latin typeface="Baskerville Old Face" pitchFamily="18" charset="0"/>
            </a:endParaRPr>
          </a:p>
          <a:p>
            <a:pPr>
              <a:buFont typeface="Wingdings" pitchFamily="2" charset="2"/>
              <a:buChar char="§"/>
            </a:pPr>
            <a:endParaRPr lang="en-IN" sz="2800" dirty="0" smtClean="0">
              <a:solidFill>
                <a:schemeClr val="tx1"/>
              </a:solidFill>
              <a:latin typeface="Baskerville Old Face" pitchFamily="18" charset="0"/>
            </a:endParaRPr>
          </a:p>
          <a:p>
            <a:pPr>
              <a:buFont typeface="Wingdings" pitchFamily="2" charset="2"/>
              <a:buChar char="§"/>
            </a:pPr>
            <a:r>
              <a:rPr lang="en-IN" sz="2800" dirty="0" smtClean="0">
                <a:solidFill>
                  <a:schemeClr val="tx1"/>
                </a:solidFill>
                <a:latin typeface="Baskerville Old Face" pitchFamily="18" charset="0"/>
              </a:rPr>
              <a:t>As </a:t>
            </a:r>
            <a:r>
              <a:rPr lang="en-IN" sz="2800" dirty="0">
                <a:solidFill>
                  <a:schemeClr val="tx1"/>
                </a:solidFill>
                <a:latin typeface="Baskerville Old Face" pitchFamily="18" charset="0"/>
              </a:rPr>
              <a:t>the population decreases, the fluctuation rate increases.</a:t>
            </a:r>
            <a:endParaRPr lang="en-IN" sz="2800" dirty="0">
              <a:latin typeface="Baskerville Old Face"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dirty="0">
                <a:solidFill>
                  <a:srgbClr val="C00000"/>
                </a:solidFill>
                <a:latin typeface="+mj-lt"/>
                <a:ea typeface="+mj-ea"/>
                <a:cs typeface="+mj-cs"/>
              </a:rPr>
              <a:t>Design Periods </a:t>
            </a:r>
            <a:endParaRPr lang="en-IN" dirty="0">
              <a:solidFill>
                <a:srgbClr val="C00000"/>
              </a:solidFill>
            </a:endParaRPr>
          </a:p>
        </p:txBody>
      </p:sp>
      <p:sp>
        <p:nvSpPr>
          <p:cNvPr id="3" name="Content Placeholder 2"/>
          <p:cNvSpPr>
            <a:spLocks noGrp="1"/>
          </p:cNvSpPr>
          <p:nvPr>
            <p:ph idx="1"/>
          </p:nvPr>
        </p:nvSpPr>
        <p:spPr/>
        <p:txBody>
          <a:bodyPr/>
          <a:lstStyle/>
          <a:p>
            <a:pPr>
              <a:buFont typeface="Wingdings" pitchFamily="2" charset="2"/>
              <a:buChar char="§"/>
            </a:pPr>
            <a:r>
              <a:rPr lang="en-IN" sz="2800" dirty="0" smtClean="0">
                <a:solidFill>
                  <a:schemeClr val="tx1"/>
                </a:solidFill>
                <a:latin typeface="Baskerville Old Face" pitchFamily="18" charset="0"/>
              </a:rPr>
              <a:t>The </a:t>
            </a:r>
            <a:r>
              <a:rPr lang="en-IN" sz="2800" dirty="0">
                <a:solidFill>
                  <a:schemeClr val="tx1"/>
                </a:solidFill>
                <a:latin typeface="Baskerville Old Face" pitchFamily="18" charset="0"/>
              </a:rPr>
              <a:t>future period for which a provision is made in the water supply scheme is known as </a:t>
            </a:r>
            <a:r>
              <a:rPr lang="en-IN" sz="2800" dirty="0" smtClean="0">
                <a:solidFill>
                  <a:schemeClr val="tx1"/>
                </a:solidFill>
                <a:latin typeface="Baskerville Old Face" pitchFamily="18" charset="0"/>
              </a:rPr>
              <a:t>the </a:t>
            </a:r>
            <a:r>
              <a:rPr lang="en-IN" sz="2800" b="1" dirty="0" smtClean="0">
                <a:solidFill>
                  <a:schemeClr val="tx1"/>
                </a:solidFill>
                <a:latin typeface="Baskerville Old Face" pitchFamily="18" charset="0"/>
              </a:rPr>
              <a:t>design </a:t>
            </a:r>
            <a:r>
              <a:rPr lang="en-IN" sz="2800" b="1" dirty="0">
                <a:solidFill>
                  <a:schemeClr val="tx1"/>
                </a:solidFill>
                <a:latin typeface="Baskerville Old Face" pitchFamily="18" charset="0"/>
              </a:rPr>
              <a:t>period</a:t>
            </a:r>
            <a:r>
              <a:rPr lang="en-IN" sz="2800" dirty="0" smtClean="0">
                <a:solidFill>
                  <a:schemeClr val="tx1"/>
                </a:solidFill>
                <a:latin typeface="Baskerville Old Face" pitchFamily="18" charset="0"/>
              </a:rPr>
              <a:t>.</a:t>
            </a:r>
            <a:r>
              <a:rPr lang="en-IN" sz="2800" dirty="0">
                <a:solidFill>
                  <a:schemeClr val="tx1"/>
                </a:solidFill>
                <a:latin typeface="Baskerville Old Face" pitchFamily="18" charset="0"/>
              </a:rPr>
              <a:t> </a:t>
            </a:r>
            <a:endParaRPr lang="en-IN" sz="2800" dirty="0" smtClean="0">
              <a:solidFill>
                <a:schemeClr val="tx1"/>
              </a:solidFill>
              <a:latin typeface="Baskerville Old Face" pitchFamily="18" charset="0"/>
            </a:endParaRPr>
          </a:p>
          <a:p>
            <a:pPr>
              <a:buFont typeface="Wingdings" pitchFamily="2" charset="2"/>
              <a:buChar char="§"/>
            </a:pPr>
            <a:r>
              <a:rPr lang="en-IN" sz="2800" dirty="0" smtClean="0">
                <a:solidFill>
                  <a:schemeClr val="tx1"/>
                </a:solidFill>
                <a:latin typeface="Baskerville Old Face" pitchFamily="18" charset="0"/>
              </a:rPr>
              <a:t>Design </a:t>
            </a:r>
            <a:r>
              <a:rPr lang="en-IN" sz="2800" dirty="0">
                <a:solidFill>
                  <a:schemeClr val="tx1"/>
                </a:solidFill>
                <a:latin typeface="Baskerville Old Face" pitchFamily="18" charset="0"/>
              </a:rPr>
              <a:t>period is estimated based on the following</a:t>
            </a:r>
            <a:r>
              <a:rPr lang="en-IN" sz="2800" dirty="0" smtClean="0">
                <a:solidFill>
                  <a:schemeClr val="tx1"/>
                </a:solidFill>
                <a:latin typeface="Baskerville Old Face" pitchFamily="18" charset="0"/>
              </a:rPr>
              <a:t>:</a:t>
            </a:r>
          </a:p>
          <a:p>
            <a:pPr>
              <a:buFont typeface="Wingdings" pitchFamily="2" charset="2"/>
              <a:buChar char="§"/>
            </a:pPr>
            <a:endParaRPr lang="en-IN" sz="2800" dirty="0" smtClean="0">
              <a:solidFill>
                <a:schemeClr val="tx1"/>
              </a:solidFill>
              <a:latin typeface="Baskerville Old Face" pitchFamily="18" charset="0"/>
            </a:endParaRPr>
          </a:p>
          <a:p>
            <a:pPr>
              <a:buFont typeface="Wingdings" pitchFamily="2" charset="2"/>
              <a:buChar char="§"/>
            </a:pPr>
            <a:r>
              <a:rPr lang="en-IN" sz="2800" dirty="0" smtClean="0">
                <a:solidFill>
                  <a:schemeClr val="tx1"/>
                </a:solidFill>
                <a:latin typeface="Baskerville Old Face" pitchFamily="18" charset="0"/>
              </a:rPr>
              <a:t>Useful life of the component, considering obsolescence, wear, tear, etc.</a:t>
            </a:r>
          </a:p>
          <a:p>
            <a:pPr>
              <a:buFont typeface="Wingdings" pitchFamily="2" charset="2"/>
              <a:buChar char="§"/>
            </a:pPr>
            <a:endParaRPr lang="en-IN" sz="2800" dirty="0" smtClean="0">
              <a:solidFill>
                <a:schemeClr val="tx1"/>
              </a:solidFill>
              <a:latin typeface="Baskerville Old Face" pitchFamily="18" charset="0"/>
            </a:endParaRPr>
          </a:p>
          <a:p>
            <a:pPr>
              <a:buFont typeface="Wingdings" pitchFamily="2" charset="2"/>
              <a:buChar char="§"/>
            </a:pPr>
            <a:r>
              <a:rPr lang="en-IN" sz="2800" dirty="0" smtClean="0">
                <a:solidFill>
                  <a:schemeClr val="tx1"/>
                </a:solidFill>
                <a:latin typeface="Baskerville Old Face" pitchFamily="18" charset="0"/>
              </a:rPr>
              <a:t>Expandability aspect.</a:t>
            </a:r>
          </a:p>
          <a:p>
            <a:pPr>
              <a:buFont typeface="Wingdings" pitchFamily="2" charset="2"/>
              <a:buChar char="§"/>
            </a:pPr>
            <a:endParaRPr lang="en-IN" sz="2800" dirty="0">
              <a:latin typeface="Baskerville Old Face"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pPr>
              <a:buFont typeface="Wingdings" pitchFamily="2" charset="2"/>
              <a:buChar char="§"/>
            </a:pPr>
            <a:endParaRPr lang="en-IN" sz="2800" dirty="0" smtClean="0">
              <a:solidFill>
                <a:schemeClr val="tx1"/>
              </a:solidFill>
              <a:latin typeface="Baskerville Old Face" pitchFamily="18" charset="0"/>
            </a:endParaRPr>
          </a:p>
          <a:p>
            <a:pPr>
              <a:buFont typeface="Wingdings" pitchFamily="2" charset="2"/>
              <a:buChar char="§"/>
            </a:pPr>
            <a:r>
              <a:rPr lang="en-IN" sz="2800" dirty="0" smtClean="0">
                <a:solidFill>
                  <a:schemeClr val="tx1"/>
                </a:solidFill>
                <a:latin typeface="Baskerville Old Face" pitchFamily="18" charset="0"/>
              </a:rPr>
              <a:t>Anticipated </a:t>
            </a:r>
            <a:r>
              <a:rPr lang="en-IN" sz="2800" dirty="0">
                <a:solidFill>
                  <a:schemeClr val="tx1"/>
                </a:solidFill>
                <a:latin typeface="Baskerville Old Face" pitchFamily="18" charset="0"/>
              </a:rPr>
              <a:t>rate of growth of population, including industrial, commercial developments &amp; migration-immigration</a:t>
            </a:r>
            <a:r>
              <a:rPr lang="en-IN" sz="2800" dirty="0" smtClean="0">
                <a:solidFill>
                  <a:schemeClr val="tx1"/>
                </a:solidFill>
                <a:latin typeface="Baskerville Old Face" pitchFamily="18" charset="0"/>
              </a:rPr>
              <a:t>.</a:t>
            </a:r>
          </a:p>
          <a:p>
            <a:pPr>
              <a:buFont typeface="Wingdings" pitchFamily="2" charset="2"/>
              <a:buChar char="§"/>
            </a:pPr>
            <a:endParaRPr lang="en-IN" sz="2800" dirty="0">
              <a:solidFill>
                <a:schemeClr val="tx1"/>
              </a:solidFill>
              <a:latin typeface="Baskerville Old Face" pitchFamily="18" charset="0"/>
            </a:endParaRPr>
          </a:p>
          <a:p>
            <a:pPr>
              <a:buFont typeface="Wingdings" pitchFamily="2" charset="2"/>
              <a:buChar char="§"/>
            </a:pPr>
            <a:r>
              <a:rPr lang="en-IN" sz="2800" dirty="0">
                <a:solidFill>
                  <a:schemeClr val="tx1"/>
                </a:solidFill>
                <a:latin typeface="Baskerville Old Face" pitchFamily="18" charset="0"/>
              </a:rPr>
              <a:t>Available resources</a:t>
            </a:r>
            <a:r>
              <a:rPr lang="en-IN" sz="2800" dirty="0" smtClean="0">
                <a:solidFill>
                  <a:schemeClr val="tx1"/>
                </a:solidFill>
                <a:latin typeface="Baskerville Old Face" pitchFamily="18" charset="0"/>
              </a:rPr>
              <a:t>.</a:t>
            </a:r>
          </a:p>
          <a:p>
            <a:pPr>
              <a:buFont typeface="Wingdings" pitchFamily="2" charset="2"/>
              <a:buChar char="§"/>
            </a:pPr>
            <a:endParaRPr lang="en-IN" sz="2800" dirty="0">
              <a:solidFill>
                <a:schemeClr val="tx1"/>
              </a:solidFill>
              <a:latin typeface="Baskerville Old Face" pitchFamily="18" charset="0"/>
            </a:endParaRPr>
          </a:p>
          <a:p>
            <a:pPr>
              <a:buFont typeface="Wingdings" pitchFamily="2" charset="2"/>
              <a:buChar char="§"/>
            </a:pPr>
            <a:r>
              <a:rPr lang="en-IN" sz="2800" dirty="0">
                <a:solidFill>
                  <a:schemeClr val="tx1"/>
                </a:solidFill>
                <a:latin typeface="Baskerville Old Face" pitchFamily="18" charset="0"/>
              </a:rPr>
              <a:t>Performance of the system during initial period.</a:t>
            </a:r>
          </a:p>
          <a:p>
            <a:endParaRPr lang="en-IN"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sz="3800" dirty="0">
                <a:solidFill>
                  <a:srgbClr val="C00000"/>
                </a:solidFill>
                <a:latin typeface="Britannica Unicode Sans" pitchFamily="34" charset="0"/>
              </a:rPr>
              <a:t>Population Forecasting Methods</a:t>
            </a:r>
          </a:p>
        </p:txBody>
      </p:sp>
      <p:sp>
        <p:nvSpPr>
          <p:cNvPr id="3" name="Content Placeholder 2"/>
          <p:cNvSpPr>
            <a:spLocks noGrp="1"/>
          </p:cNvSpPr>
          <p:nvPr>
            <p:ph idx="1"/>
          </p:nvPr>
        </p:nvSpPr>
        <p:spPr/>
        <p:txBody>
          <a:bodyPr/>
          <a:lstStyle/>
          <a:p>
            <a:pPr>
              <a:buFont typeface="Wingdings" pitchFamily="2" charset="2"/>
              <a:buChar char="§"/>
            </a:pPr>
            <a:r>
              <a:rPr lang="en-IN" sz="2800" dirty="0">
                <a:solidFill>
                  <a:schemeClr val="tx1"/>
                </a:solidFill>
                <a:latin typeface="Baskerville Old Face" pitchFamily="18" charset="0"/>
              </a:rPr>
              <a:t>The various methods adopted for estimating future populations </a:t>
            </a:r>
            <a:r>
              <a:rPr lang="en-IN" sz="2800" dirty="0" smtClean="0">
                <a:solidFill>
                  <a:schemeClr val="tx1"/>
                </a:solidFill>
                <a:latin typeface="Baskerville Old Face" pitchFamily="18" charset="0"/>
              </a:rPr>
              <a:t>. </a:t>
            </a:r>
          </a:p>
          <a:p>
            <a:pPr>
              <a:buFont typeface="Wingdings" pitchFamily="2" charset="2"/>
              <a:buChar char="§"/>
            </a:pPr>
            <a:endParaRPr lang="en-IN" sz="2800" dirty="0">
              <a:latin typeface="Baskerville Old Face" pitchFamily="18" charset="0"/>
            </a:endParaRPr>
          </a:p>
          <a:p>
            <a:pPr>
              <a:buFont typeface="Wingdings" pitchFamily="2" charset="2"/>
              <a:buChar char="§"/>
            </a:pPr>
            <a:r>
              <a:rPr lang="en-IN" sz="2800" dirty="0" smtClean="0">
                <a:solidFill>
                  <a:schemeClr val="tx1"/>
                </a:solidFill>
                <a:latin typeface="Baskerville Old Face" pitchFamily="18" charset="0"/>
              </a:rPr>
              <a:t>The </a:t>
            </a:r>
            <a:r>
              <a:rPr lang="en-IN" sz="2800" dirty="0">
                <a:solidFill>
                  <a:schemeClr val="tx1"/>
                </a:solidFill>
                <a:latin typeface="Baskerville Old Face" pitchFamily="18" charset="0"/>
              </a:rPr>
              <a:t>particular method to be adopted for a particular case or for a particular city depends largely on the factors discussed in the methods, and the selection is left to the </a:t>
            </a:r>
            <a:r>
              <a:rPr lang="en-IN" sz="2800" dirty="0" smtClean="0">
                <a:solidFill>
                  <a:schemeClr val="tx1"/>
                </a:solidFill>
                <a:latin typeface="Baskerville Old Face" pitchFamily="18" charset="0"/>
              </a:rPr>
              <a:t>discretion </a:t>
            </a:r>
            <a:r>
              <a:rPr lang="en-IN" sz="2800" dirty="0">
                <a:solidFill>
                  <a:schemeClr val="tx1"/>
                </a:solidFill>
                <a:latin typeface="Baskerville Old Face" pitchFamily="18" charset="0"/>
              </a:rPr>
              <a:t>and intelligence of the designer.</a:t>
            </a:r>
            <a:endParaRPr lang="en-IN" sz="2800" dirty="0">
              <a:latin typeface="Baskerville Old Face"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92696"/>
            <a:ext cx="8229600" cy="5472608"/>
          </a:xfrm>
        </p:spPr>
        <p:txBody>
          <a:bodyPr/>
          <a:lstStyle/>
          <a:p>
            <a:pPr>
              <a:buFont typeface="Wingdings" pitchFamily="2" charset="2"/>
              <a:buChar char="§"/>
            </a:pPr>
            <a:r>
              <a:rPr lang="en-IN" dirty="0">
                <a:solidFill>
                  <a:schemeClr val="tx1"/>
                </a:solidFill>
                <a:latin typeface="Baskerville Old Face" pitchFamily="18" charset="0"/>
              </a:rPr>
              <a:t>Arithmetic Increase Method</a:t>
            </a:r>
          </a:p>
          <a:p>
            <a:pPr>
              <a:buFont typeface="Wingdings" pitchFamily="2" charset="2"/>
              <a:buChar char="§"/>
            </a:pPr>
            <a:r>
              <a:rPr lang="en-IN" dirty="0">
                <a:solidFill>
                  <a:schemeClr val="tx1"/>
                </a:solidFill>
                <a:latin typeface="Baskerville Old Face" pitchFamily="18" charset="0"/>
              </a:rPr>
              <a:t>Geometric Increase Method</a:t>
            </a:r>
          </a:p>
          <a:p>
            <a:pPr>
              <a:buFont typeface="Wingdings" pitchFamily="2" charset="2"/>
              <a:buChar char="§"/>
            </a:pPr>
            <a:r>
              <a:rPr lang="en-IN" dirty="0">
                <a:solidFill>
                  <a:schemeClr val="tx1"/>
                </a:solidFill>
                <a:latin typeface="Baskerville Old Face" pitchFamily="18" charset="0"/>
              </a:rPr>
              <a:t>Incremental Increase Method</a:t>
            </a:r>
          </a:p>
          <a:p>
            <a:pPr>
              <a:buFont typeface="Wingdings" pitchFamily="2" charset="2"/>
              <a:buChar char="§"/>
            </a:pPr>
            <a:r>
              <a:rPr lang="en-IN" dirty="0">
                <a:solidFill>
                  <a:schemeClr val="tx1"/>
                </a:solidFill>
                <a:latin typeface="Baskerville Old Face" pitchFamily="18" charset="0"/>
              </a:rPr>
              <a:t>Decreasing Rate of Growth Method</a:t>
            </a:r>
          </a:p>
          <a:p>
            <a:pPr>
              <a:buFont typeface="Wingdings" pitchFamily="2" charset="2"/>
              <a:buChar char="§"/>
            </a:pPr>
            <a:r>
              <a:rPr lang="en-IN" dirty="0">
                <a:solidFill>
                  <a:schemeClr val="tx1"/>
                </a:solidFill>
                <a:latin typeface="Baskerville Old Face" pitchFamily="18" charset="0"/>
              </a:rPr>
              <a:t>Simple Graphical Method</a:t>
            </a:r>
          </a:p>
          <a:p>
            <a:pPr>
              <a:buFont typeface="Wingdings" pitchFamily="2" charset="2"/>
              <a:buChar char="§"/>
            </a:pPr>
            <a:r>
              <a:rPr lang="en-IN" dirty="0">
                <a:solidFill>
                  <a:schemeClr val="tx1"/>
                </a:solidFill>
                <a:latin typeface="Baskerville Old Face" pitchFamily="18" charset="0"/>
              </a:rPr>
              <a:t>Comparative Graphical </a:t>
            </a:r>
            <a:r>
              <a:rPr lang="en-IN" dirty="0" smtClean="0">
                <a:solidFill>
                  <a:schemeClr val="tx1"/>
                </a:solidFill>
                <a:latin typeface="Baskerville Old Face" pitchFamily="18" charset="0"/>
              </a:rPr>
              <a:t>Method</a:t>
            </a:r>
          </a:p>
          <a:p>
            <a:pPr>
              <a:buFont typeface="Wingdings" pitchFamily="2" charset="2"/>
              <a:buChar char="§"/>
            </a:pPr>
            <a:r>
              <a:rPr lang="en-IN" dirty="0" smtClean="0">
                <a:latin typeface="Baskerville Old Face" pitchFamily="18" charset="0"/>
              </a:rPr>
              <a:t>The master plan method</a:t>
            </a:r>
            <a:endParaRPr lang="en-IN" dirty="0">
              <a:solidFill>
                <a:schemeClr val="tx1"/>
              </a:solidFill>
              <a:latin typeface="Baskerville Old Face" pitchFamily="18" charset="0"/>
            </a:endParaRPr>
          </a:p>
          <a:p>
            <a:pPr>
              <a:buNone/>
            </a:pPr>
            <a:r>
              <a:rPr lang="en-IN" dirty="0" smtClean="0"/>
              <a:t/>
            </a:r>
            <a:br>
              <a:rPr lang="en-IN" dirty="0" smtClean="0"/>
            </a:b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sz="4000" dirty="0">
                <a:solidFill>
                  <a:srgbClr val="C00000"/>
                </a:solidFill>
                <a:latin typeface="Britannica Unicode Sans" pitchFamily="34" charset="0"/>
              </a:rPr>
              <a:t>Water Quantity Estimation</a:t>
            </a:r>
          </a:p>
        </p:txBody>
      </p:sp>
      <p:sp>
        <p:nvSpPr>
          <p:cNvPr id="3" name="Content Placeholder 2"/>
          <p:cNvSpPr>
            <a:spLocks noGrp="1"/>
          </p:cNvSpPr>
          <p:nvPr>
            <p:ph idx="1"/>
          </p:nvPr>
        </p:nvSpPr>
        <p:spPr/>
        <p:txBody>
          <a:bodyPr/>
          <a:lstStyle/>
          <a:p>
            <a:pPr>
              <a:buFont typeface="Wingdings" pitchFamily="2" charset="2"/>
              <a:buChar char="§"/>
            </a:pPr>
            <a:r>
              <a:rPr lang="en-IN" sz="2800" dirty="0">
                <a:solidFill>
                  <a:schemeClr val="tx1"/>
                </a:solidFill>
                <a:latin typeface="Baskerville Old Face" pitchFamily="18" charset="0"/>
              </a:rPr>
              <a:t>The quantity of water required for municipal uses for which the water supply scheme has to be designed requires following data</a:t>
            </a:r>
            <a:r>
              <a:rPr lang="en-IN" sz="2800" dirty="0" smtClean="0">
                <a:solidFill>
                  <a:schemeClr val="tx1"/>
                </a:solidFill>
                <a:latin typeface="Baskerville Old Face" pitchFamily="18" charset="0"/>
              </a:rPr>
              <a:t>:</a:t>
            </a:r>
          </a:p>
          <a:p>
            <a:pPr>
              <a:buFont typeface="Wingdings" pitchFamily="2" charset="2"/>
              <a:buChar char="§"/>
            </a:pPr>
            <a:endParaRPr lang="en-IN" sz="2800" dirty="0">
              <a:solidFill>
                <a:schemeClr val="tx1"/>
              </a:solidFill>
              <a:latin typeface="Baskerville Old Face" pitchFamily="18" charset="0"/>
            </a:endParaRPr>
          </a:p>
          <a:p>
            <a:pPr>
              <a:buFont typeface="Wingdings" pitchFamily="2" charset="2"/>
              <a:buChar char="v"/>
            </a:pPr>
            <a:r>
              <a:rPr lang="en-IN" sz="2800" dirty="0">
                <a:solidFill>
                  <a:schemeClr val="tx1"/>
                </a:solidFill>
                <a:latin typeface="Baskerville Old Face" pitchFamily="18" charset="0"/>
              </a:rPr>
              <a:t>Water consumption rate </a:t>
            </a:r>
            <a:r>
              <a:rPr lang="en-IN" sz="2800" i="1" dirty="0">
                <a:solidFill>
                  <a:schemeClr val="tx1"/>
                </a:solidFill>
                <a:latin typeface="Baskerville Old Face" pitchFamily="18" charset="0"/>
              </a:rPr>
              <a:t>(Per Capita Demand in litres per day per head)</a:t>
            </a:r>
            <a:endParaRPr lang="en-IN" sz="2800" dirty="0">
              <a:solidFill>
                <a:schemeClr val="tx1"/>
              </a:solidFill>
              <a:latin typeface="Baskerville Old Face" pitchFamily="18" charset="0"/>
            </a:endParaRPr>
          </a:p>
          <a:p>
            <a:pPr>
              <a:buFont typeface="Wingdings" pitchFamily="2" charset="2"/>
              <a:buChar char="v"/>
            </a:pPr>
            <a:r>
              <a:rPr lang="en-IN" sz="2800" dirty="0">
                <a:solidFill>
                  <a:schemeClr val="tx1"/>
                </a:solidFill>
                <a:latin typeface="Baskerville Old Face" pitchFamily="18" charset="0"/>
              </a:rPr>
              <a:t>Population to be served</a:t>
            </a:r>
            <a:r>
              <a:rPr lang="en-IN" sz="2800" dirty="0" smtClean="0">
                <a:solidFill>
                  <a:schemeClr val="tx1"/>
                </a:solidFill>
                <a:latin typeface="Baskerville Old Face" pitchFamily="18" charset="0"/>
              </a:rPr>
              <a:t>.</a:t>
            </a:r>
          </a:p>
          <a:p>
            <a:pPr>
              <a:buNone/>
            </a:pPr>
            <a:r>
              <a:rPr lang="en-IN" sz="2800" dirty="0">
                <a:solidFill>
                  <a:schemeClr val="tx1"/>
                </a:solidFill>
                <a:latin typeface="Baskerville Old Face" pitchFamily="18" charset="0"/>
              </a:rPr>
              <a:t>  </a:t>
            </a:r>
            <a:endParaRPr lang="en-IN" sz="2800" dirty="0" smtClean="0">
              <a:solidFill>
                <a:schemeClr val="tx1"/>
              </a:solidFill>
              <a:latin typeface="Baskerville Old Face" pitchFamily="18" charset="0"/>
            </a:endParaRPr>
          </a:p>
          <a:p>
            <a:pPr>
              <a:buFont typeface="Wingdings" pitchFamily="2" charset="2"/>
              <a:buChar char="§"/>
            </a:pPr>
            <a:r>
              <a:rPr lang="en-IN" sz="2800" i="1" dirty="0">
                <a:solidFill>
                  <a:srgbClr val="00B050"/>
                </a:solidFill>
                <a:latin typeface="Baskerville Old Face" pitchFamily="18" charset="0"/>
              </a:rPr>
              <a:t> </a:t>
            </a:r>
            <a:r>
              <a:rPr lang="en-IN" sz="2800" i="1" dirty="0" smtClean="0">
                <a:solidFill>
                  <a:srgbClr val="00B050"/>
                </a:solidFill>
                <a:latin typeface="Baskerville Old Face" pitchFamily="18" charset="0"/>
              </a:rPr>
              <a:t>Quantity = </a:t>
            </a:r>
            <a:r>
              <a:rPr lang="en-IN" sz="2800" i="1" dirty="0">
                <a:solidFill>
                  <a:srgbClr val="00B050"/>
                </a:solidFill>
                <a:latin typeface="Baskerville Old Face" pitchFamily="18" charset="0"/>
              </a:rPr>
              <a:t>Per capita demand x Population</a:t>
            </a:r>
          </a:p>
          <a:p>
            <a:endParaRPr lang="en-IN"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dirty="0" smtClean="0">
                <a:latin typeface="Baskerville Old Face" pitchFamily="18" charset="0"/>
              </a:rPr>
              <a:t/>
            </a:r>
            <a:br>
              <a:rPr lang="en-IN" dirty="0" smtClean="0">
                <a:latin typeface="Baskerville Old Face" pitchFamily="18" charset="0"/>
              </a:rPr>
            </a:br>
            <a:r>
              <a:rPr lang="en-IN" dirty="0" smtClean="0">
                <a:solidFill>
                  <a:srgbClr val="C00000"/>
                </a:solidFill>
                <a:latin typeface="Britannica Unicode Sans" pitchFamily="34" charset="0"/>
              </a:rPr>
              <a:t>Arithmetic Increase Method</a:t>
            </a:r>
            <a:r>
              <a:rPr lang="en-IN" dirty="0" smtClean="0">
                <a:latin typeface="Baskerville Old Face" pitchFamily="18" charset="0"/>
              </a:rPr>
              <a:t/>
            </a:r>
            <a:br>
              <a:rPr lang="en-IN" dirty="0" smtClean="0">
                <a:latin typeface="Baskerville Old Face" pitchFamily="18" charset="0"/>
              </a:rPr>
            </a:br>
            <a:endParaRPr lang="en-IN" dirty="0"/>
          </a:p>
        </p:txBody>
      </p:sp>
      <p:sp>
        <p:nvSpPr>
          <p:cNvPr id="3" name="Content Placeholder 2"/>
          <p:cNvSpPr>
            <a:spLocks noGrp="1"/>
          </p:cNvSpPr>
          <p:nvPr>
            <p:ph idx="1"/>
          </p:nvPr>
        </p:nvSpPr>
        <p:spPr/>
        <p:txBody>
          <a:bodyPr/>
          <a:lstStyle/>
          <a:p>
            <a:pPr>
              <a:buFont typeface="Wingdings" pitchFamily="2" charset="2"/>
              <a:buChar char="§"/>
            </a:pPr>
            <a:r>
              <a:rPr lang="en-IN" sz="2800" dirty="0" smtClean="0">
                <a:latin typeface="Baskerville Old Face" pitchFamily="18" charset="0"/>
              </a:rPr>
              <a:t>This method is based on the assumption that the population is increasing at a constant rate.</a:t>
            </a:r>
          </a:p>
          <a:p>
            <a:pPr>
              <a:buFont typeface="Wingdings" pitchFamily="2" charset="2"/>
              <a:buChar char="§"/>
            </a:pPr>
            <a:r>
              <a:rPr lang="en-IN" sz="2800" dirty="0" smtClean="0">
                <a:latin typeface="Baskerville Old Face" pitchFamily="18" charset="0"/>
              </a:rPr>
              <a:t>The rate of change of population with time is constant. The population after ‘n’ decades can be determined by the formula</a:t>
            </a:r>
          </a:p>
          <a:p>
            <a:pPr>
              <a:buNone/>
            </a:pPr>
            <a:r>
              <a:rPr lang="en-IN" sz="2800" dirty="0" smtClean="0">
                <a:latin typeface="Baskerville Old Face" pitchFamily="18" charset="0"/>
              </a:rPr>
              <a:t>			</a:t>
            </a:r>
            <a:r>
              <a:rPr lang="en-IN" sz="2800" dirty="0" err="1" smtClean="0">
                <a:solidFill>
                  <a:srgbClr val="FF0000"/>
                </a:solidFill>
                <a:latin typeface="Baskerville Old Face" pitchFamily="18" charset="0"/>
              </a:rPr>
              <a:t>Pn</a:t>
            </a:r>
            <a:r>
              <a:rPr lang="en-IN" sz="2800" dirty="0" smtClean="0">
                <a:solidFill>
                  <a:srgbClr val="FF0000"/>
                </a:solidFill>
                <a:latin typeface="Baskerville Old Face" pitchFamily="18" charset="0"/>
              </a:rPr>
              <a:t> = P + </a:t>
            </a:r>
            <a:r>
              <a:rPr lang="en-IN" sz="2800" dirty="0" err="1" smtClean="0">
                <a:solidFill>
                  <a:srgbClr val="FF0000"/>
                </a:solidFill>
                <a:latin typeface="Baskerville Old Face" pitchFamily="18" charset="0"/>
              </a:rPr>
              <a:t>n.c</a:t>
            </a:r>
            <a:r>
              <a:rPr lang="en-IN" sz="2800" dirty="0" smtClean="0">
                <a:solidFill>
                  <a:srgbClr val="FF0000"/>
                </a:solidFill>
                <a:latin typeface="Baskerville Old Face" pitchFamily="18" charset="0"/>
              </a:rPr>
              <a:t> </a:t>
            </a:r>
            <a:r>
              <a:rPr lang="en-IN" sz="2800" dirty="0" smtClean="0">
                <a:latin typeface="Baskerville Old Face" pitchFamily="18" charset="0"/>
              </a:rPr>
              <a:t>where</a:t>
            </a:r>
          </a:p>
          <a:p>
            <a:pPr>
              <a:buFont typeface="Wingdings" pitchFamily="2" charset="2"/>
              <a:buChar char="§"/>
            </a:pPr>
            <a:r>
              <a:rPr lang="en-IN" sz="2800" dirty="0" smtClean="0">
                <a:latin typeface="Baskerville Old Face" pitchFamily="18" charset="0"/>
              </a:rPr>
              <a:t>P → population at present</a:t>
            </a:r>
          </a:p>
          <a:p>
            <a:pPr>
              <a:buFont typeface="Wingdings" pitchFamily="2" charset="2"/>
              <a:buChar char="§"/>
            </a:pPr>
            <a:r>
              <a:rPr lang="en-IN" sz="2800" dirty="0" smtClean="0">
                <a:latin typeface="Baskerville Old Face" pitchFamily="18" charset="0"/>
              </a:rPr>
              <a:t>n → No. of decades</a:t>
            </a:r>
          </a:p>
          <a:p>
            <a:pPr>
              <a:buFont typeface="Wingdings" pitchFamily="2" charset="2"/>
              <a:buChar char="§"/>
            </a:pPr>
            <a:r>
              <a:rPr lang="en-IN" sz="2800" dirty="0" smtClean="0">
                <a:latin typeface="Baskerville Old Face" pitchFamily="18" charset="0"/>
              </a:rPr>
              <a:t>c → Constant determined by the average of increase of ‘n’ decades</a:t>
            </a:r>
            <a:endParaRPr lang="en-IN" sz="2800" dirty="0">
              <a:latin typeface="Baskerville Old Face"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dirty="0" smtClean="0">
                <a:solidFill>
                  <a:srgbClr val="C00000"/>
                </a:solidFill>
                <a:latin typeface="Britannica Unicode Sans" pitchFamily="34" charset="0"/>
              </a:rPr>
              <a:t>Geometric Increase Method</a:t>
            </a:r>
            <a:br>
              <a:rPr lang="en-IN" dirty="0" smtClean="0">
                <a:solidFill>
                  <a:srgbClr val="C00000"/>
                </a:solidFill>
                <a:latin typeface="Britannica Unicode Sans" pitchFamily="34" charset="0"/>
              </a:rPr>
            </a:br>
            <a:endParaRPr lang="en-IN" dirty="0">
              <a:solidFill>
                <a:srgbClr val="C00000"/>
              </a:solidFill>
              <a:latin typeface="Britannica Unicode Sans" pitchFamily="34" charset="0"/>
            </a:endParaRPr>
          </a:p>
        </p:txBody>
      </p:sp>
      <p:sp>
        <p:nvSpPr>
          <p:cNvPr id="3" name="Content Placeholder 2"/>
          <p:cNvSpPr>
            <a:spLocks noGrp="1"/>
          </p:cNvSpPr>
          <p:nvPr>
            <p:ph idx="1"/>
          </p:nvPr>
        </p:nvSpPr>
        <p:spPr>
          <a:xfrm>
            <a:off x="467544" y="1196752"/>
            <a:ext cx="8229600" cy="4525963"/>
          </a:xfrm>
        </p:spPr>
        <p:txBody>
          <a:bodyPr/>
          <a:lstStyle/>
          <a:p>
            <a:pPr>
              <a:buFont typeface="Wingdings" pitchFamily="2" charset="2"/>
              <a:buChar char="§"/>
            </a:pPr>
            <a:r>
              <a:rPr lang="en-IN" sz="2800" dirty="0" smtClean="0">
                <a:latin typeface="Baskerville Old Face" pitchFamily="18" charset="0"/>
              </a:rPr>
              <a:t>This method is based on the assumption that the percentage increase in population from decade to decade remains constant. </a:t>
            </a:r>
          </a:p>
          <a:p>
            <a:pPr>
              <a:buFont typeface="Wingdings" pitchFamily="2" charset="2"/>
              <a:buChar char="§"/>
            </a:pPr>
            <a:r>
              <a:rPr lang="en-IN" sz="2800" dirty="0" smtClean="0">
                <a:latin typeface="Baskerville Old Face" pitchFamily="18" charset="0"/>
              </a:rPr>
              <a:t>In this method the average percentage of growth of last few decades is determined.</a:t>
            </a:r>
          </a:p>
          <a:p>
            <a:pPr>
              <a:buFont typeface="Wingdings" pitchFamily="2" charset="2"/>
              <a:buChar char="§"/>
            </a:pPr>
            <a:r>
              <a:rPr lang="en-IN" sz="2800" dirty="0" smtClean="0">
                <a:latin typeface="Baskerville Old Face" pitchFamily="18" charset="0"/>
              </a:rPr>
              <a:t>The population at the end of ‘n’ decades is calculated by- 		</a:t>
            </a:r>
            <a:r>
              <a:rPr lang="en-IN" sz="2800" dirty="0" err="1" smtClean="0">
                <a:solidFill>
                  <a:srgbClr val="FF0000"/>
                </a:solidFill>
                <a:latin typeface="Baskerville Old Face" pitchFamily="18" charset="0"/>
              </a:rPr>
              <a:t>Pn</a:t>
            </a:r>
            <a:r>
              <a:rPr lang="en-IN" sz="2800" dirty="0" smtClean="0">
                <a:solidFill>
                  <a:srgbClr val="FF0000"/>
                </a:solidFill>
                <a:latin typeface="Baskerville Old Face" pitchFamily="18" charset="0"/>
              </a:rPr>
              <a:t> = P {1+ IG/100} </a:t>
            </a:r>
            <a:r>
              <a:rPr lang="en-IN" sz="2800" dirty="0" smtClean="0">
                <a:latin typeface="Baskerville Old Face" pitchFamily="18" charset="0"/>
              </a:rPr>
              <a:t>where</a:t>
            </a:r>
          </a:p>
          <a:p>
            <a:pPr>
              <a:buFont typeface="Wingdings" pitchFamily="2" charset="2"/>
              <a:buChar char="§"/>
            </a:pPr>
            <a:r>
              <a:rPr lang="en-IN" sz="2800" dirty="0" smtClean="0">
                <a:latin typeface="Baskerville Old Face" pitchFamily="18" charset="0"/>
              </a:rPr>
              <a:t>P → population at present</a:t>
            </a:r>
          </a:p>
          <a:p>
            <a:pPr>
              <a:buFont typeface="Wingdings" pitchFamily="2" charset="2"/>
              <a:buChar char="§"/>
            </a:pPr>
            <a:r>
              <a:rPr lang="en-IN" sz="2800" dirty="0" smtClean="0">
                <a:latin typeface="Baskerville Old Face" pitchFamily="18" charset="0"/>
              </a:rPr>
              <a:t>C → average percentage of growth of ‘n’ decades</a:t>
            </a:r>
            <a:endParaRPr lang="en-IN" sz="2800" dirty="0">
              <a:latin typeface="Baskerville Old Face"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sz="4000" dirty="0" smtClean="0">
                <a:solidFill>
                  <a:srgbClr val="C00000"/>
                </a:solidFill>
                <a:latin typeface="Britannica Unicode Sans" pitchFamily="34" charset="0"/>
              </a:rPr>
              <a:t>Incremental Increase Method</a:t>
            </a:r>
            <a:r>
              <a:rPr lang="en-IN" dirty="0" smtClean="0">
                <a:latin typeface="Baskerville Old Face" pitchFamily="18" charset="0"/>
              </a:rPr>
              <a:t/>
            </a:r>
            <a:br>
              <a:rPr lang="en-IN" dirty="0" smtClean="0">
                <a:latin typeface="Baskerville Old Face" pitchFamily="18" charset="0"/>
              </a:rPr>
            </a:br>
            <a:endParaRPr lang="en-IN" dirty="0"/>
          </a:p>
        </p:txBody>
      </p:sp>
      <p:sp>
        <p:nvSpPr>
          <p:cNvPr id="3" name="Content Placeholder 2"/>
          <p:cNvSpPr>
            <a:spLocks noGrp="1"/>
          </p:cNvSpPr>
          <p:nvPr>
            <p:ph idx="1"/>
          </p:nvPr>
        </p:nvSpPr>
        <p:spPr/>
        <p:txBody>
          <a:bodyPr/>
          <a:lstStyle/>
          <a:p>
            <a:pPr>
              <a:buFont typeface="Wingdings" pitchFamily="2" charset="2"/>
              <a:buChar char="§"/>
            </a:pPr>
            <a:r>
              <a:rPr lang="en-IN" dirty="0" smtClean="0">
                <a:latin typeface="Baskerville Old Face" pitchFamily="18" charset="0"/>
              </a:rPr>
              <a:t>This method is improvement over the above two methods. </a:t>
            </a:r>
          </a:p>
          <a:p>
            <a:pPr>
              <a:buFont typeface="Wingdings" pitchFamily="2" charset="2"/>
              <a:buChar char="§"/>
            </a:pPr>
            <a:r>
              <a:rPr lang="en-IN" dirty="0" smtClean="0">
                <a:latin typeface="Baskerville Old Face" pitchFamily="18" charset="0"/>
              </a:rPr>
              <a:t>The average increase in the population is determined by the arithmetical method and to this is added the average of the net incremental increase once for each future decade.</a:t>
            </a:r>
            <a:endParaRPr lang="en-IN" dirty="0">
              <a:latin typeface="Baskerville Old Face"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sz="4000" dirty="0" smtClean="0">
              <a:solidFill>
                <a:srgbClr val="00B050"/>
              </a:solidFill>
              <a:latin typeface="Algerian" pitchFamily="82" charset="0"/>
            </a:endParaRPr>
          </a:p>
          <a:p>
            <a:pPr>
              <a:buNone/>
            </a:pPr>
            <a:endParaRPr lang="en-US" sz="4000" dirty="0" smtClean="0">
              <a:solidFill>
                <a:srgbClr val="00B050"/>
              </a:solidFill>
              <a:latin typeface="Algerian" pitchFamily="82" charset="0"/>
            </a:endParaRPr>
          </a:p>
          <a:p>
            <a:pPr>
              <a:buNone/>
            </a:pPr>
            <a:r>
              <a:rPr lang="en-US" sz="4000" dirty="0" smtClean="0">
                <a:solidFill>
                  <a:srgbClr val="00B050"/>
                </a:solidFill>
                <a:latin typeface="Algerian" pitchFamily="82" charset="0"/>
              </a:rPr>
              <a:t>			</a:t>
            </a:r>
            <a:r>
              <a:rPr lang="en-US" sz="4800" dirty="0" smtClean="0">
                <a:solidFill>
                  <a:srgbClr val="00B050"/>
                </a:solidFill>
                <a:latin typeface="Algerian" pitchFamily="82" charset="0"/>
              </a:rPr>
              <a:t>THANK U ALL…</a:t>
            </a:r>
            <a:endParaRPr lang="en-IN" sz="4800" dirty="0">
              <a:solidFill>
                <a:srgbClr val="00B050"/>
              </a:solidFill>
              <a:latin typeface="Algerian" pitchFamily="82"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sz="4000" dirty="0">
                <a:solidFill>
                  <a:srgbClr val="C00000"/>
                </a:solidFill>
                <a:latin typeface="Britannica Unicode Sans" pitchFamily="34" charset="0"/>
              </a:rPr>
              <a:t>Water Consumption Rate</a:t>
            </a:r>
          </a:p>
        </p:txBody>
      </p:sp>
      <p:sp>
        <p:nvSpPr>
          <p:cNvPr id="3" name="Content Placeholder 2"/>
          <p:cNvSpPr>
            <a:spLocks noGrp="1"/>
          </p:cNvSpPr>
          <p:nvPr>
            <p:ph idx="1"/>
          </p:nvPr>
        </p:nvSpPr>
        <p:spPr/>
        <p:txBody>
          <a:bodyPr/>
          <a:lstStyle/>
          <a:p>
            <a:pPr>
              <a:buFont typeface="Wingdings" pitchFamily="2" charset="2"/>
              <a:buChar char="§"/>
            </a:pPr>
            <a:endParaRPr lang="en-IN" sz="2800" dirty="0" smtClean="0">
              <a:latin typeface="Baskerville Old Face" pitchFamily="18" charset="0"/>
            </a:endParaRPr>
          </a:p>
          <a:p>
            <a:pPr>
              <a:buFont typeface="Wingdings" pitchFamily="2" charset="2"/>
              <a:buChar char="§"/>
            </a:pPr>
            <a:r>
              <a:rPr lang="en-IN" sz="2800" dirty="0" smtClean="0">
                <a:latin typeface="Baskerville Old Face" pitchFamily="18" charset="0"/>
              </a:rPr>
              <a:t>V</a:t>
            </a:r>
            <a:r>
              <a:rPr lang="en-IN" sz="2800" dirty="0" smtClean="0">
                <a:solidFill>
                  <a:schemeClr val="tx1"/>
                </a:solidFill>
                <a:latin typeface="Baskerville Old Face" pitchFamily="18" charset="0"/>
              </a:rPr>
              <a:t>ery </a:t>
            </a:r>
            <a:r>
              <a:rPr lang="en-IN" sz="2800" dirty="0">
                <a:solidFill>
                  <a:schemeClr val="tx1"/>
                </a:solidFill>
                <a:latin typeface="Baskerville Old Face" pitchFamily="18" charset="0"/>
              </a:rPr>
              <a:t>difficult </a:t>
            </a:r>
            <a:r>
              <a:rPr lang="en-IN" sz="2800" dirty="0" smtClean="0">
                <a:solidFill>
                  <a:schemeClr val="tx1"/>
                </a:solidFill>
                <a:latin typeface="Baskerville Old Face" pitchFamily="18" charset="0"/>
              </a:rPr>
              <a:t>to assess </a:t>
            </a:r>
            <a:r>
              <a:rPr lang="en-IN" sz="2800" dirty="0">
                <a:solidFill>
                  <a:schemeClr val="tx1"/>
                </a:solidFill>
                <a:latin typeface="Baskerville Old Face" pitchFamily="18" charset="0"/>
              </a:rPr>
              <a:t>the quantity of water demanded by the public, since there are many variable factors affecting water consumption. </a:t>
            </a:r>
            <a:endParaRPr lang="en-IN" sz="2800" dirty="0" smtClean="0">
              <a:solidFill>
                <a:schemeClr val="tx1"/>
              </a:solidFill>
              <a:latin typeface="Baskerville Old Face" pitchFamily="18" charset="0"/>
            </a:endParaRPr>
          </a:p>
          <a:p>
            <a:pPr>
              <a:buNone/>
            </a:pPr>
            <a:endParaRPr lang="en-IN" sz="2800" dirty="0" smtClean="0">
              <a:solidFill>
                <a:schemeClr val="tx1"/>
              </a:solidFill>
              <a:latin typeface="Baskerville Old Face" pitchFamily="18" charset="0"/>
            </a:endParaRPr>
          </a:p>
          <a:p>
            <a:pPr>
              <a:buFont typeface="Wingdings" pitchFamily="2" charset="2"/>
              <a:buChar char="§"/>
            </a:pPr>
            <a:r>
              <a:rPr lang="en-IN" sz="2800" dirty="0" smtClean="0">
                <a:solidFill>
                  <a:schemeClr val="tx1"/>
                </a:solidFill>
                <a:latin typeface="Baskerville Old Face" pitchFamily="18" charset="0"/>
              </a:rPr>
              <a:t>There are </a:t>
            </a:r>
            <a:r>
              <a:rPr lang="en-IN" sz="2800" dirty="0">
                <a:solidFill>
                  <a:schemeClr val="tx1"/>
                </a:solidFill>
                <a:latin typeface="Baskerville Old Face" pitchFamily="18" charset="0"/>
              </a:rPr>
              <a:t>various types of water </a:t>
            </a:r>
            <a:r>
              <a:rPr lang="en-IN" sz="2800" dirty="0" smtClean="0">
                <a:solidFill>
                  <a:schemeClr val="tx1"/>
                </a:solidFill>
                <a:latin typeface="Baskerville Old Face" pitchFamily="18" charset="0"/>
              </a:rPr>
              <a:t>demands</a:t>
            </a:r>
            <a:r>
              <a:rPr lang="en-IN" sz="2800" dirty="0">
                <a:latin typeface="Baskerville Old Face" pitchFamily="18" charset="0"/>
              </a:rPr>
              <a:t> </a:t>
            </a:r>
            <a:r>
              <a:rPr lang="en-IN" sz="2800" dirty="0" smtClean="0">
                <a:latin typeface="Baskerville Old Face" pitchFamily="18" charset="0"/>
              </a:rPr>
              <a:t>in a city.</a:t>
            </a:r>
            <a:endParaRPr lang="en-IN" sz="2800" dirty="0">
              <a:latin typeface="Baskerville Old Face"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Font typeface="Wingdings" pitchFamily="2" charset="2"/>
              <a:buChar char="§"/>
            </a:pPr>
            <a:r>
              <a:rPr lang="en-IN" dirty="0" smtClean="0">
                <a:latin typeface="Baskerville Old Face" pitchFamily="18" charset="0"/>
              </a:rPr>
              <a:t>Domestic water demand</a:t>
            </a:r>
          </a:p>
          <a:p>
            <a:pPr marL="514350" indent="-514350">
              <a:buFont typeface="Wingdings" pitchFamily="2" charset="2"/>
              <a:buChar char="§"/>
            </a:pPr>
            <a:r>
              <a:rPr lang="en-IN" dirty="0" smtClean="0">
                <a:latin typeface="Baskerville Old Face" pitchFamily="18" charset="0"/>
              </a:rPr>
              <a:t>Industrial demand</a:t>
            </a:r>
          </a:p>
          <a:p>
            <a:pPr marL="514350" indent="-514350">
              <a:buFont typeface="Wingdings" pitchFamily="2" charset="2"/>
              <a:buChar char="§"/>
            </a:pPr>
            <a:r>
              <a:rPr lang="en-IN" dirty="0" smtClean="0">
                <a:latin typeface="Baskerville Old Face" pitchFamily="18" charset="0"/>
              </a:rPr>
              <a:t>Institution and commercial demand</a:t>
            </a:r>
          </a:p>
          <a:p>
            <a:pPr marL="514350" indent="-514350">
              <a:buFont typeface="Wingdings" pitchFamily="2" charset="2"/>
              <a:buChar char="§"/>
            </a:pPr>
            <a:r>
              <a:rPr lang="en-IN" dirty="0" smtClean="0">
                <a:latin typeface="Baskerville Old Face" pitchFamily="18" charset="0"/>
              </a:rPr>
              <a:t>Demand for public use</a:t>
            </a:r>
          </a:p>
          <a:p>
            <a:pPr marL="514350" indent="-514350">
              <a:buFont typeface="Wingdings" pitchFamily="2" charset="2"/>
              <a:buChar char="§"/>
            </a:pPr>
            <a:r>
              <a:rPr lang="en-IN" dirty="0" smtClean="0">
                <a:latin typeface="Baskerville Old Face" pitchFamily="18" charset="0"/>
              </a:rPr>
              <a:t>Fire demand</a:t>
            </a:r>
          </a:p>
          <a:p>
            <a:pPr marL="514350" indent="-514350">
              <a:buFont typeface="Wingdings" pitchFamily="2" charset="2"/>
              <a:buChar char="§"/>
            </a:pPr>
            <a:r>
              <a:rPr lang="en-IN" dirty="0" smtClean="0">
                <a:latin typeface="Baskerville Old Face" pitchFamily="18" charset="0"/>
              </a:rPr>
              <a:t>Loses and wastes</a:t>
            </a:r>
            <a:endParaRPr lang="en-IN" dirty="0">
              <a:latin typeface="Baskerville Old Face"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dirty="0" smtClean="0">
                <a:latin typeface="Baskerville Old Face" pitchFamily="18" charset="0"/>
              </a:rPr>
              <a:t/>
            </a:r>
            <a:br>
              <a:rPr lang="en-IN" dirty="0" smtClean="0">
                <a:latin typeface="Baskerville Old Face" pitchFamily="18" charset="0"/>
              </a:rPr>
            </a:br>
            <a:r>
              <a:rPr lang="en-IN" dirty="0" smtClean="0">
                <a:solidFill>
                  <a:srgbClr val="C00000"/>
                </a:solidFill>
                <a:latin typeface="Britannica Unicode Sans" pitchFamily="34" charset="0"/>
              </a:rPr>
              <a:t>Domestic water demand</a:t>
            </a:r>
            <a:br>
              <a:rPr lang="en-IN" dirty="0" smtClean="0">
                <a:solidFill>
                  <a:srgbClr val="C00000"/>
                </a:solidFill>
                <a:latin typeface="Britannica Unicode Sans" pitchFamily="34" charset="0"/>
              </a:rPr>
            </a:br>
            <a:endParaRPr lang="en-IN" dirty="0">
              <a:solidFill>
                <a:srgbClr val="C00000"/>
              </a:solidFill>
              <a:latin typeface="Britannica Unicode Sans" pitchFamily="34" charset="0"/>
            </a:endParaRPr>
          </a:p>
        </p:txBody>
      </p:sp>
      <p:sp>
        <p:nvSpPr>
          <p:cNvPr id="3" name="Content Placeholder 2"/>
          <p:cNvSpPr>
            <a:spLocks noGrp="1"/>
          </p:cNvSpPr>
          <p:nvPr>
            <p:ph idx="1"/>
          </p:nvPr>
        </p:nvSpPr>
        <p:spPr/>
        <p:txBody>
          <a:bodyPr/>
          <a:lstStyle/>
          <a:p>
            <a:pPr>
              <a:buFont typeface="Wingdings" pitchFamily="2" charset="2"/>
              <a:buChar char="§"/>
            </a:pPr>
            <a:r>
              <a:rPr lang="en-IN" dirty="0" smtClean="0">
                <a:latin typeface="Baskerville Old Face" pitchFamily="18" charset="0"/>
              </a:rPr>
              <a:t>water required in the houses for drinking, bathing, cooking, washing etc. </a:t>
            </a:r>
          </a:p>
          <a:p>
            <a:pPr>
              <a:buFont typeface="Wingdings" pitchFamily="2" charset="2"/>
              <a:buChar char="§"/>
            </a:pPr>
            <a:r>
              <a:rPr lang="en-IN" dirty="0" smtClean="0">
                <a:latin typeface="Baskerville Old Face" pitchFamily="18" charset="0"/>
              </a:rPr>
              <a:t>mainly depends upon the habits, social status, climatic conditions and customs of the people.</a:t>
            </a:r>
          </a:p>
          <a:p>
            <a:pPr>
              <a:buFont typeface="Wingdings" pitchFamily="2" charset="2"/>
              <a:buChar char="§"/>
            </a:pPr>
            <a:r>
              <a:rPr lang="en-IN" dirty="0" smtClean="0">
                <a:latin typeface="Baskerville Old Face" pitchFamily="18" charset="0"/>
              </a:rPr>
              <a:t>As per IS: 1172-1963, under normal conditions, the domestic consumption of water in India is about 135 litres/day/capita.</a:t>
            </a:r>
            <a:endParaRPr lang="en-IN" dirty="0">
              <a:latin typeface="Baskerville Old Face"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836712"/>
            <a:ext cx="8229600" cy="4525963"/>
          </a:xfrm>
        </p:spPr>
        <p:txBody>
          <a:bodyPr/>
          <a:lstStyle/>
          <a:p>
            <a:pPr>
              <a:buNone/>
            </a:pPr>
            <a:r>
              <a:rPr lang="en-IN" dirty="0" smtClean="0">
                <a:latin typeface="Baskerville Old Face" pitchFamily="18" charset="0"/>
              </a:rPr>
              <a:t>The details of the domestic consumption are</a:t>
            </a:r>
          </a:p>
          <a:p>
            <a:pPr>
              <a:buNone/>
            </a:pPr>
            <a:r>
              <a:rPr lang="en-IN" dirty="0" smtClean="0">
                <a:latin typeface="Baskerville Old Face" pitchFamily="18" charset="0"/>
              </a:rPr>
              <a:t>a) Drinking ------ 		5 litres</a:t>
            </a:r>
          </a:p>
          <a:p>
            <a:pPr>
              <a:buNone/>
            </a:pPr>
            <a:r>
              <a:rPr lang="en-IN" dirty="0" smtClean="0">
                <a:latin typeface="Baskerville Old Face" pitchFamily="18" charset="0"/>
              </a:rPr>
              <a:t>b) Cooking ------ 		5 litres</a:t>
            </a:r>
          </a:p>
          <a:p>
            <a:pPr>
              <a:buNone/>
            </a:pPr>
            <a:r>
              <a:rPr lang="en-IN" dirty="0" smtClean="0">
                <a:latin typeface="Baskerville Old Face" pitchFamily="18" charset="0"/>
              </a:rPr>
              <a:t>c) Bathing ------ 		55 litres</a:t>
            </a:r>
          </a:p>
          <a:p>
            <a:pPr>
              <a:buNone/>
            </a:pPr>
            <a:r>
              <a:rPr lang="en-IN" dirty="0" smtClean="0">
                <a:latin typeface="Baskerville Old Face" pitchFamily="18" charset="0"/>
              </a:rPr>
              <a:t>d) Clothes washing ------20 litres</a:t>
            </a:r>
          </a:p>
          <a:p>
            <a:pPr>
              <a:buNone/>
            </a:pPr>
            <a:r>
              <a:rPr lang="en-IN" dirty="0" smtClean="0">
                <a:latin typeface="Baskerville Old Face" pitchFamily="18" charset="0"/>
              </a:rPr>
              <a:t>e) Utensils washing ------10 litres</a:t>
            </a:r>
          </a:p>
          <a:p>
            <a:pPr>
              <a:buNone/>
            </a:pPr>
            <a:r>
              <a:rPr lang="en-IN" dirty="0" smtClean="0">
                <a:latin typeface="Baskerville Old Face" pitchFamily="18" charset="0"/>
              </a:rPr>
              <a:t>f) House washing ------  10 litres</a:t>
            </a:r>
          </a:p>
          <a:p>
            <a:pPr>
              <a:buNone/>
            </a:pPr>
            <a:r>
              <a:rPr lang="en-IN" dirty="0" smtClean="0">
                <a:latin typeface="Baskerville Old Face" pitchFamily="18" charset="0"/>
              </a:rPr>
              <a:t>                             --------------------------</a:t>
            </a:r>
          </a:p>
          <a:p>
            <a:pPr>
              <a:buNone/>
            </a:pPr>
            <a:r>
              <a:rPr lang="en-IN" dirty="0" smtClean="0">
                <a:latin typeface="Baskerville Old Face" pitchFamily="18" charset="0"/>
              </a:rPr>
              <a:t>                           135 litres/day/capita</a:t>
            </a:r>
            <a:endParaRPr lang="en-IN" dirty="0">
              <a:latin typeface="Baskerville Old Face"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dirty="0" smtClean="0">
                <a:latin typeface="Baskerville Old Face" pitchFamily="18" charset="0"/>
              </a:rPr>
              <a:t/>
            </a:r>
            <a:br>
              <a:rPr lang="en-IN" dirty="0" smtClean="0">
                <a:latin typeface="Baskerville Old Face" pitchFamily="18" charset="0"/>
              </a:rPr>
            </a:br>
            <a:r>
              <a:rPr lang="en-IN" dirty="0" smtClean="0">
                <a:solidFill>
                  <a:srgbClr val="C00000"/>
                </a:solidFill>
                <a:latin typeface="Britannica Unicode Sans" pitchFamily="34" charset="0"/>
              </a:rPr>
              <a:t>Industrial demand</a:t>
            </a:r>
            <a:br>
              <a:rPr lang="en-IN" dirty="0" smtClean="0">
                <a:solidFill>
                  <a:srgbClr val="C00000"/>
                </a:solidFill>
                <a:latin typeface="Britannica Unicode Sans" pitchFamily="34" charset="0"/>
              </a:rPr>
            </a:br>
            <a:endParaRPr lang="en-IN" dirty="0">
              <a:solidFill>
                <a:srgbClr val="C00000"/>
              </a:solidFill>
              <a:latin typeface="Britannica Unicode Sans" pitchFamily="34" charset="0"/>
            </a:endParaRPr>
          </a:p>
        </p:txBody>
      </p:sp>
      <p:sp>
        <p:nvSpPr>
          <p:cNvPr id="3" name="Content Placeholder 2"/>
          <p:cNvSpPr>
            <a:spLocks noGrp="1"/>
          </p:cNvSpPr>
          <p:nvPr>
            <p:ph idx="1"/>
          </p:nvPr>
        </p:nvSpPr>
        <p:spPr/>
        <p:txBody>
          <a:bodyPr/>
          <a:lstStyle/>
          <a:p>
            <a:pPr>
              <a:buFont typeface="Wingdings" pitchFamily="2" charset="2"/>
              <a:buChar char="§"/>
            </a:pPr>
            <a:r>
              <a:rPr lang="en-IN" dirty="0" smtClean="0">
                <a:latin typeface="Baskerville Old Face" pitchFamily="18" charset="0"/>
              </a:rPr>
              <a:t>The water required in the industries mainly depends on the type of industries, which are existing in the city. </a:t>
            </a:r>
          </a:p>
          <a:p>
            <a:pPr>
              <a:buFont typeface="Wingdings" pitchFamily="2" charset="2"/>
              <a:buChar char="§"/>
            </a:pPr>
            <a:r>
              <a:rPr lang="en-IN" dirty="0" smtClean="0">
                <a:latin typeface="Baskerville Old Face" pitchFamily="18" charset="0"/>
              </a:rPr>
              <a:t>The water required by factories, paper mills, Cloth mills, Cotton mills, Breweries, Sugar refineries etc. comes under industrial use. </a:t>
            </a:r>
          </a:p>
          <a:p>
            <a:pPr>
              <a:buFont typeface="Wingdings" pitchFamily="2" charset="2"/>
              <a:buChar char="§"/>
            </a:pPr>
            <a:r>
              <a:rPr lang="en-IN" dirty="0" smtClean="0">
                <a:latin typeface="Baskerville Old Face" pitchFamily="18" charset="0"/>
              </a:rPr>
              <a:t>The quantity of water demand for industrial purpose is around 20 to 25% of the total demand of the city.</a:t>
            </a:r>
            <a:endParaRPr lang="en-IN" dirty="0">
              <a:latin typeface="Baskerville Old Face"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dirty="0" smtClean="0">
                <a:latin typeface="Baskerville Old Face" pitchFamily="18" charset="0"/>
              </a:rPr>
              <a:t/>
            </a:r>
            <a:br>
              <a:rPr lang="en-IN" dirty="0" smtClean="0">
                <a:latin typeface="Baskerville Old Face" pitchFamily="18" charset="0"/>
              </a:rPr>
            </a:br>
            <a:r>
              <a:rPr lang="en-IN" sz="3400" dirty="0" smtClean="0">
                <a:solidFill>
                  <a:srgbClr val="C00000"/>
                </a:solidFill>
                <a:latin typeface="Britannica Unicode Sans" pitchFamily="34" charset="0"/>
              </a:rPr>
              <a:t>Institution and commercial demand</a:t>
            </a:r>
            <a:br>
              <a:rPr lang="en-IN" sz="3400" dirty="0" smtClean="0">
                <a:solidFill>
                  <a:srgbClr val="C00000"/>
                </a:solidFill>
                <a:latin typeface="Britannica Unicode Sans" pitchFamily="34" charset="0"/>
              </a:rPr>
            </a:br>
            <a:endParaRPr lang="en-IN" sz="3400" dirty="0">
              <a:solidFill>
                <a:srgbClr val="C00000"/>
              </a:solidFill>
              <a:latin typeface="Britannica Unicode Sans" pitchFamily="34" charset="0"/>
            </a:endParaRPr>
          </a:p>
        </p:txBody>
      </p:sp>
      <p:sp>
        <p:nvSpPr>
          <p:cNvPr id="3" name="Content Placeholder 2"/>
          <p:cNvSpPr>
            <a:spLocks noGrp="1"/>
          </p:cNvSpPr>
          <p:nvPr>
            <p:ph idx="1"/>
          </p:nvPr>
        </p:nvSpPr>
        <p:spPr/>
        <p:txBody>
          <a:bodyPr/>
          <a:lstStyle/>
          <a:p>
            <a:pPr>
              <a:buFont typeface="Wingdings" pitchFamily="2" charset="2"/>
              <a:buChar char="§"/>
            </a:pPr>
            <a:r>
              <a:rPr lang="en-IN" dirty="0" smtClean="0">
                <a:latin typeface="Baskerville Old Face" pitchFamily="18" charset="0"/>
              </a:rPr>
              <a:t>Universities, Institution, commercial buildings and commercial centres including office buildings, warehouses, stores, hotels, shopping centres, health centres, schools, temple, cinema houses, railway and bus stations etc comes under this category.</a:t>
            </a:r>
            <a:endParaRPr lang="en-IN" dirty="0">
              <a:latin typeface="Baskerville Old Face"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rame11_www.FreeDownloadPowerPoint.com">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Frame11_www.FreeDownloadPowerPoint.com</Template>
  <TotalTime>593</TotalTime>
  <Words>1236</Words>
  <Application>Microsoft Office PowerPoint</Application>
  <PresentationFormat>On-screen Show (4:3)</PresentationFormat>
  <Paragraphs>226</Paragraphs>
  <Slides>33</Slides>
  <Notes>33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Frame11_www.FreeDownloadPowerPoint.com</vt:lpstr>
      <vt:lpstr>    Module -I</vt:lpstr>
      <vt:lpstr>Course Content...</vt:lpstr>
      <vt:lpstr>Water Quantity Estimation</vt:lpstr>
      <vt:lpstr>Water Consumption Rate</vt:lpstr>
      <vt:lpstr>Slide 5</vt:lpstr>
      <vt:lpstr> Domestic water demand </vt:lpstr>
      <vt:lpstr>Slide 7</vt:lpstr>
      <vt:lpstr> Industrial demand </vt:lpstr>
      <vt:lpstr> Institution and commercial demand </vt:lpstr>
      <vt:lpstr> Demand for public use </vt:lpstr>
      <vt:lpstr>Slide 11</vt:lpstr>
      <vt:lpstr> Fire demand </vt:lpstr>
      <vt:lpstr>Slide 13</vt:lpstr>
      <vt:lpstr> Loses and wastes </vt:lpstr>
      <vt:lpstr>Water Consumption for Various Purposes</vt:lpstr>
      <vt:lpstr>Per capita demand</vt:lpstr>
      <vt:lpstr>Slide 17</vt:lpstr>
      <vt:lpstr>Factors affecting per capita demand</vt:lpstr>
      <vt:lpstr>Slide 19</vt:lpstr>
      <vt:lpstr>Fluctuations in Rate of Demand</vt:lpstr>
      <vt:lpstr>Slide 21</vt:lpstr>
      <vt:lpstr>Slide 22</vt:lpstr>
      <vt:lpstr>Slide 23</vt:lpstr>
      <vt:lpstr>Slide 24</vt:lpstr>
      <vt:lpstr>Slide 25</vt:lpstr>
      <vt:lpstr>Design Periods </vt:lpstr>
      <vt:lpstr>Slide 27</vt:lpstr>
      <vt:lpstr>Population Forecasting Methods</vt:lpstr>
      <vt:lpstr>Slide 29</vt:lpstr>
      <vt:lpstr> Arithmetic Increase Method </vt:lpstr>
      <vt:lpstr>Geometric Increase Method </vt:lpstr>
      <vt:lpstr>Incremental Increase Method </vt:lpstr>
      <vt:lpstr>Slide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Module -I</dc:title>
  <dc:creator>OMM</dc:creator>
  <cp:lastModifiedBy>OMM</cp:lastModifiedBy>
  <cp:revision>57</cp:revision>
  <dcterms:created xsi:type="dcterms:W3CDTF">2012-01-25T13:30:50Z</dcterms:created>
  <dcterms:modified xsi:type="dcterms:W3CDTF">2012-04-11T04:30:14Z</dcterms:modified>
</cp:coreProperties>
</file>